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76" r:id="rId4"/>
    <p:sldId id="260" r:id="rId5"/>
    <p:sldId id="265" r:id="rId6"/>
    <p:sldId id="268" r:id="rId7"/>
    <p:sldId id="266" r:id="rId8"/>
    <p:sldId id="271" r:id="rId9"/>
    <p:sldId id="272" r:id="rId10"/>
    <p:sldId id="273" r:id="rId11"/>
    <p:sldId id="274" r:id="rId12"/>
    <p:sldId id="275" r:id="rId1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59" autoAdjust="0"/>
    <p:restoredTop sz="94662" autoAdjust="0"/>
  </p:normalViewPr>
  <p:slideViewPr>
    <p:cSldViewPr>
      <p:cViewPr>
        <p:scale>
          <a:sx n="60" d="100"/>
          <a:sy n="60" d="100"/>
        </p:scale>
        <p:origin x="-72" y="-4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smtClean="0"/>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19" name="Segnaposto data 18"/>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11" name="Segnaposto numero diapositiva 10"/>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egnaposto data 1"/>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DFE4A44A-8BBE-4CD9-B9A0-D4F3E94FC253}"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con singolo angolo arrotondat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9D6CC9CC-711F-476D-9FCA-DD8A0B3BEFB7}" type="datetimeFigureOut">
              <a:rPr lang="it-IT" smtClean="0"/>
              <a:t>10/10/2025</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DFE4A44A-8BBE-4CD9-B9A0-D4F3E94FC253}" type="slidenum">
              <a:rPr lang="it-IT" smtClean="0"/>
              <a:t>‹N›</a:t>
            </a:fld>
            <a:endParaRPr lang="it-IT"/>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smtClean="0"/>
              <a:t>Fare clic sull'icona per inserire un'immagine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it-IT" smtClean="0"/>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D6CC9CC-711F-476D-9FCA-DD8A0B3BEFB7}" type="datetimeFigureOut">
              <a:rPr lang="it-IT" smtClean="0"/>
              <a:t>10/10/2025</a:t>
            </a:fld>
            <a:endParaRPr lang="it-IT"/>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FE4A44A-8BBE-4CD9-B9A0-D4F3E94FC253}"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 libri profetici</a:t>
            </a:r>
            <a:endParaRPr lang="it-IT" dirty="0"/>
          </a:p>
        </p:txBody>
      </p:sp>
      <p:sp>
        <p:nvSpPr>
          <p:cNvPr id="3" name="Sottotitolo 2"/>
          <p:cNvSpPr>
            <a:spLocks noGrp="1"/>
          </p:cNvSpPr>
          <p:nvPr>
            <p:ph type="subTitle" idx="1"/>
          </p:nvPr>
        </p:nvSpPr>
        <p:spPr/>
        <p:txBody>
          <a:bodyPr/>
          <a:lstStyle/>
          <a:p>
            <a:r>
              <a:rPr lang="it-IT" dirty="0" smtClean="0"/>
              <a:t>La Parola di Dio nella vita e nei racconti degli uomini </a:t>
            </a:r>
            <a:endParaRPr lang="it-IT" dirty="0"/>
          </a:p>
        </p:txBody>
      </p:sp>
    </p:spTree>
    <p:extLst>
      <p:ext uri="{BB962C8B-B14F-4D97-AF65-F5344CB8AC3E}">
        <p14:creationId xmlns:p14="http://schemas.microsoft.com/office/powerpoint/2010/main" val="291951463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5994992"/>
          </a:xfrm>
        </p:spPr>
        <p:txBody>
          <a:bodyPr>
            <a:normAutofit fontScale="47500" lnSpcReduction="20000"/>
          </a:bodyPr>
          <a:lstStyle/>
          <a:p>
            <a:pPr algn="just">
              <a:lnSpc>
                <a:spcPct val="115000"/>
              </a:lnSpc>
              <a:spcAft>
                <a:spcPts val="0"/>
              </a:spcAft>
            </a:pPr>
            <a:r>
              <a:rPr lang="it-IT" sz="4200" b="1" i="1" dirty="0">
                <a:latin typeface="Calibri" panose="020F0502020204030204" pitchFamily="34" charset="0"/>
                <a:ea typeface="Calibri"/>
                <a:cs typeface="Calibri" panose="020F0502020204030204" pitchFamily="34" charset="0"/>
              </a:rPr>
              <a:t>2) il </a:t>
            </a:r>
            <a:r>
              <a:rPr lang="it-IT" sz="4200" b="1" i="1" dirty="0" err="1">
                <a:latin typeface="Calibri" panose="020F0502020204030204" pitchFamily="34" charset="0"/>
                <a:ea typeface="Calibri"/>
                <a:cs typeface="Calibri" panose="020F0502020204030204" pitchFamily="34" charset="0"/>
              </a:rPr>
              <a:t>dabar</a:t>
            </a:r>
            <a:r>
              <a:rPr lang="it-IT" sz="4200" b="1" i="1" dirty="0">
                <a:latin typeface="Calibri" panose="020F0502020204030204" pitchFamily="34" charset="0"/>
                <a:ea typeface="Calibri"/>
                <a:cs typeface="Calibri" panose="020F0502020204030204" pitchFamily="34" charset="0"/>
              </a:rPr>
              <a:t> (la parola)</a:t>
            </a:r>
            <a:endParaRPr lang="it-IT" sz="4200" dirty="0">
              <a:latin typeface="Calibri" panose="020F0502020204030204" pitchFamily="34" charset="0"/>
              <a:ea typeface="Calibri"/>
              <a:cs typeface="Calibri" panose="020F0502020204030204" pitchFamily="34" charset="0"/>
            </a:endParaRPr>
          </a:p>
          <a:p>
            <a:pPr marL="180975" indent="-180975" algn="just">
              <a:lnSpc>
                <a:spcPct val="115000"/>
              </a:lnSpc>
              <a:spcAft>
                <a:spcPts val="0"/>
              </a:spcAft>
            </a:pPr>
            <a:r>
              <a:rPr lang="it-IT" sz="3600" dirty="0">
                <a:latin typeface="Calibri" panose="020F0502020204030204" pitchFamily="34" charset="0"/>
                <a:ea typeface="Calibri"/>
                <a:cs typeface="Calibri" panose="020F0502020204030204" pitchFamily="34" charset="0"/>
              </a:rPr>
              <a:t>Il secondo polo </a:t>
            </a:r>
            <a:r>
              <a:rPr lang="it-IT" sz="3600" dirty="0" smtClean="0">
                <a:latin typeface="Calibri" panose="020F0502020204030204" pitchFamily="34" charset="0"/>
                <a:ea typeface="Calibri"/>
                <a:cs typeface="Calibri" panose="020F0502020204030204" pitchFamily="34" charset="0"/>
              </a:rPr>
              <a:t>è </a:t>
            </a:r>
            <a:r>
              <a:rPr lang="it-IT" sz="3600" dirty="0">
                <a:latin typeface="Calibri" panose="020F0502020204030204" pitchFamily="34" charset="0"/>
                <a:ea typeface="Calibri"/>
                <a:cs typeface="Calibri" panose="020F0502020204030204" pitchFamily="34" charset="0"/>
              </a:rPr>
              <a:t>il </a:t>
            </a:r>
            <a:r>
              <a:rPr lang="it-IT" sz="3600" i="1" dirty="0" err="1">
                <a:latin typeface="Calibri" panose="020F0502020204030204" pitchFamily="34" charset="0"/>
                <a:ea typeface="Calibri"/>
                <a:cs typeface="Calibri" panose="020F0502020204030204" pitchFamily="34" charset="0"/>
              </a:rPr>
              <a:t>dabar</a:t>
            </a:r>
            <a:r>
              <a:rPr lang="it-IT" sz="3600" dirty="0">
                <a:latin typeface="Calibri" panose="020F0502020204030204" pitchFamily="34" charset="0"/>
                <a:ea typeface="Calibri"/>
                <a:cs typeface="Calibri" panose="020F0502020204030204" pitchFamily="34" charset="0"/>
              </a:rPr>
              <a:t> = la "parola". Se la </a:t>
            </a:r>
            <a:r>
              <a:rPr lang="it-IT" sz="3600" i="1" dirty="0" err="1">
                <a:latin typeface="Calibri" panose="020F0502020204030204" pitchFamily="34" charset="0"/>
                <a:ea typeface="Calibri"/>
                <a:cs typeface="Calibri" panose="020F0502020204030204" pitchFamily="34" charset="0"/>
              </a:rPr>
              <a:t>ruah</a:t>
            </a:r>
            <a:r>
              <a:rPr lang="it-IT" sz="3600" dirty="0">
                <a:latin typeface="Calibri" panose="020F0502020204030204" pitchFamily="34" charset="0"/>
                <a:ea typeface="Calibri"/>
                <a:cs typeface="Calibri" panose="020F0502020204030204" pitchFamily="34" charset="0"/>
              </a:rPr>
              <a:t> è il movimento di Dio verso il profeta, il </a:t>
            </a:r>
            <a:r>
              <a:rPr lang="it-IT" sz="3600" i="1" dirty="0" err="1">
                <a:latin typeface="Calibri" panose="020F0502020204030204" pitchFamily="34" charset="0"/>
                <a:ea typeface="Calibri"/>
                <a:cs typeface="Calibri" panose="020F0502020204030204" pitchFamily="34" charset="0"/>
              </a:rPr>
              <a:t>dabar</a:t>
            </a:r>
            <a:r>
              <a:rPr lang="it-IT" sz="3600" dirty="0">
                <a:latin typeface="Calibri" panose="020F0502020204030204" pitchFamily="34" charset="0"/>
                <a:ea typeface="Calibri"/>
                <a:cs typeface="Calibri" panose="020F0502020204030204" pitchFamily="34" charset="0"/>
              </a:rPr>
              <a:t> è il risultato di questo movimento. Il </a:t>
            </a:r>
            <a:r>
              <a:rPr lang="it-IT" sz="3600" i="1" dirty="0" err="1">
                <a:latin typeface="Calibri" panose="020F0502020204030204" pitchFamily="34" charset="0"/>
                <a:ea typeface="Calibri"/>
                <a:cs typeface="Calibri" panose="020F0502020204030204" pitchFamily="34" charset="0"/>
              </a:rPr>
              <a:t>dabar</a:t>
            </a:r>
            <a:r>
              <a:rPr lang="it-IT" sz="3600" dirty="0">
                <a:latin typeface="Calibri" panose="020F0502020204030204" pitchFamily="34" charset="0"/>
                <a:ea typeface="Calibri"/>
                <a:cs typeface="Calibri" panose="020F0502020204030204" pitchFamily="34" charset="0"/>
              </a:rPr>
              <a:t> di Dio è la parola e azione contemporaneamente. Per questo motivo i profeti biblici amano molto le azioni simboliche: parlano agendo, agiscono parlando.</a:t>
            </a:r>
          </a:p>
          <a:p>
            <a:pPr marL="180975" indent="-180975" algn="just">
              <a:lnSpc>
                <a:spcPct val="115000"/>
              </a:lnSpc>
            </a:pPr>
            <a:r>
              <a:rPr lang="it-IT" sz="3600" dirty="0">
                <a:latin typeface="Calibri" panose="020F0502020204030204" pitchFamily="34" charset="0"/>
                <a:ea typeface="Calibri"/>
                <a:cs typeface="Calibri" panose="020F0502020204030204" pitchFamily="34" charset="0"/>
              </a:rPr>
              <a:t>Questa caratteristica della parola, che è parola e </a:t>
            </a:r>
            <a:r>
              <a:rPr lang="it-IT" sz="3600" dirty="0" smtClean="0">
                <a:latin typeface="Calibri" panose="020F0502020204030204" pitchFamily="34" charset="0"/>
                <a:ea typeface="Calibri"/>
                <a:cs typeface="Calibri" panose="020F0502020204030204" pitchFamily="34" charset="0"/>
              </a:rPr>
              <a:t>azione nello </a:t>
            </a:r>
            <a:r>
              <a:rPr lang="it-IT" sz="3600" dirty="0">
                <a:latin typeface="Calibri" panose="020F0502020204030204" pitchFamily="34" charset="0"/>
                <a:ea typeface="Calibri"/>
                <a:cs typeface="Calibri" panose="020F0502020204030204" pitchFamily="34" charset="0"/>
              </a:rPr>
              <a:t>stesso tempo, dice molto della identità del profeta. </a:t>
            </a:r>
            <a:r>
              <a:rPr lang="it-IT" sz="3600" dirty="0" smtClean="0">
                <a:latin typeface="Calibri" panose="020F0502020204030204" pitchFamily="34" charset="0"/>
                <a:ea typeface="Calibri"/>
                <a:cs typeface="Calibri" panose="020F0502020204030204" pitchFamily="34" charset="0"/>
              </a:rPr>
              <a:t>Il </a:t>
            </a:r>
            <a:r>
              <a:rPr lang="it-IT" sz="3600" dirty="0">
                <a:latin typeface="Calibri" panose="020F0502020204030204" pitchFamily="34" charset="0"/>
                <a:ea typeface="Calibri"/>
                <a:cs typeface="Calibri" panose="020F0502020204030204" pitchFamily="34" charset="0"/>
              </a:rPr>
              <a:t>libro di Genesi </a:t>
            </a:r>
            <a:r>
              <a:rPr lang="it-IT" sz="3600" dirty="0" smtClean="0">
                <a:latin typeface="Calibri" panose="020F0502020204030204" pitchFamily="34" charset="0"/>
                <a:ea typeface="Calibri"/>
                <a:cs typeface="Calibri" panose="020F0502020204030204" pitchFamily="34" charset="0"/>
              </a:rPr>
              <a:t>dice infatti chiaramente (</a:t>
            </a:r>
            <a:r>
              <a:rPr lang="it-IT" sz="3600" dirty="0" err="1" smtClean="0">
                <a:latin typeface="Calibri" panose="020F0502020204030204" pitchFamily="34" charset="0"/>
                <a:ea typeface="Calibri"/>
                <a:cs typeface="Calibri" panose="020F0502020204030204" pitchFamily="34" charset="0"/>
              </a:rPr>
              <a:t>Gn</a:t>
            </a:r>
            <a:r>
              <a:rPr lang="it-IT" sz="3600" dirty="0" smtClean="0">
                <a:latin typeface="Calibri" panose="020F0502020204030204" pitchFamily="34" charset="0"/>
                <a:ea typeface="Calibri"/>
                <a:cs typeface="Calibri" panose="020F0502020204030204" pitchFamily="34" charset="0"/>
              </a:rPr>
              <a:t> 1 e 2) che «in </a:t>
            </a:r>
            <a:r>
              <a:rPr lang="it-IT" sz="3600" dirty="0">
                <a:latin typeface="Calibri" panose="020F0502020204030204" pitchFamily="34" charset="0"/>
                <a:ea typeface="Calibri"/>
                <a:cs typeface="Calibri" panose="020F0502020204030204" pitchFamily="34" charset="0"/>
              </a:rPr>
              <a:t>principio ci fu l'azione per mezzo della </a:t>
            </a:r>
            <a:r>
              <a:rPr lang="it-IT" sz="3600" dirty="0" smtClean="0">
                <a:latin typeface="Calibri" panose="020F0502020204030204" pitchFamily="34" charset="0"/>
                <a:ea typeface="Calibri"/>
                <a:cs typeface="Calibri" panose="020F0502020204030204" pitchFamily="34" charset="0"/>
              </a:rPr>
              <a:t>parola». </a:t>
            </a:r>
            <a:r>
              <a:rPr lang="it-IT" sz="3600" dirty="0">
                <a:latin typeface="Calibri" panose="020F0502020204030204" pitchFamily="34" charset="0"/>
                <a:ea typeface="Calibri"/>
                <a:cs typeface="Calibri" panose="020F0502020204030204" pitchFamily="34" charset="0"/>
              </a:rPr>
              <a:t>È la parola che suscita il fatto</a:t>
            </a:r>
            <a:r>
              <a:rPr lang="it-IT" sz="3600" dirty="0" smtClean="0">
                <a:latin typeface="Calibri" panose="020F0502020204030204" pitchFamily="34" charset="0"/>
                <a:ea typeface="Calibri"/>
                <a:cs typeface="Calibri" panose="020F0502020204030204" pitchFamily="34" charset="0"/>
              </a:rPr>
              <a:t>.</a:t>
            </a:r>
            <a:r>
              <a:rPr lang="it-IT" sz="3600" dirty="0">
                <a:latin typeface="Calibri" panose="020F0502020204030204" pitchFamily="34" charset="0"/>
                <a:ea typeface="Calibri"/>
                <a:cs typeface="Calibri" panose="020F0502020204030204" pitchFamily="34" charset="0"/>
              </a:rPr>
              <a:t> </a:t>
            </a:r>
            <a:endParaRPr lang="it-IT" sz="3600" dirty="0" smtClean="0">
              <a:latin typeface="Calibri" panose="020F0502020204030204" pitchFamily="34" charset="0"/>
              <a:ea typeface="Calibri"/>
              <a:cs typeface="Calibri" panose="020F0502020204030204" pitchFamily="34" charset="0"/>
            </a:endParaRPr>
          </a:p>
          <a:p>
            <a:pPr marL="180975" indent="-180975" algn="just">
              <a:lnSpc>
                <a:spcPct val="115000"/>
              </a:lnSpc>
            </a:pPr>
            <a:r>
              <a:rPr lang="it-IT" sz="3600" dirty="0" smtClean="0">
                <a:latin typeface="Calibri" panose="020F0502020204030204" pitchFamily="34" charset="0"/>
                <a:ea typeface="Calibri"/>
                <a:cs typeface="Calibri" panose="020F0502020204030204" pitchFamily="34" charset="0"/>
              </a:rPr>
              <a:t>Il </a:t>
            </a:r>
            <a:r>
              <a:rPr lang="it-IT" sz="3600" i="1" dirty="0" err="1" smtClean="0">
                <a:latin typeface="Calibri" panose="020F0502020204030204" pitchFamily="34" charset="0"/>
                <a:ea typeface="Calibri"/>
                <a:cs typeface="Calibri" panose="020F0502020204030204" pitchFamily="34" charset="0"/>
              </a:rPr>
              <a:t>dabar</a:t>
            </a:r>
            <a:r>
              <a:rPr lang="it-IT" sz="3600" i="1" dirty="0" smtClean="0">
                <a:latin typeface="Calibri" panose="020F0502020204030204" pitchFamily="34" charset="0"/>
                <a:ea typeface="Calibri"/>
                <a:cs typeface="Calibri" panose="020F0502020204030204" pitchFamily="34" charset="0"/>
              </a:rPr>
              <a:t> </a:t>
            </a:r>
            <a:r>
              <a:rPr lang="it-IT" sz="3600" dirty="0" smtClean="0">
                <a:latin typeface="Calibri" panose="020F0502020204030204" pitchFamily="34" charset="0"/>
                <a:ea typeface="Calibri"/>
                <a:cs typeface="Calibri" panose="020F0502020204030204" pitchFamily="34" charset="0"/>
              </a:rPr>
              <a:t>del profeta è la continuazione della parola creatrice, Dio parla attraverso il profeta con parole umane. Lo stringe a se perché attraversi il profeta vuole parlare la parola di tutti. Il </a:t>
            </a:r>
            <a:r>
              <a:rPr lang="it-IT" sz="3600" dirty="0">
                <a:latin typeface="Calibri" panose="020F0502020204030204" pitchFamily="34" charset="0"/>
                <a:ea typeface="Calibri"/>
                <a:cs typeface="Calibri" panose="020F0502020204030204" pitchFamily="34" charset="0"/>
              </a:rPr>
              <a:t>profeta è cosciente di portare una parola non sua, una parola che è debole, parola dell'uomo, ma che nello stesso tempo contiene in </a:t>
            </a:r>
            <a:r>
              <a:rPr lang="it-IT" sz="3600" dirty="0" smtClean="0">
                <a:latin typeface="Calibri" panose="020F0502020204030204" pitchFamily="34" charset="0"/>
                <a:ea typeface="Calibri"/>
                <a:cs typeface="Calibri" panose="020F0502020204030204" pitchFamily="34" charset="0"/>
              </a:rPr>
              <a:t>se </a:t>
            </a:r>
            <a:r>
              <a:rPr lang="it-IT" sz="3600" dirty="0">
                <a:latin typeface="Calibri" panose="020F0502020204030204" pitchFamily="34" charset="0"/>
                <a:ea typeface="Calibri"/>
                <a:cs typeface="Calibri" panose="020F0502020204030204" pitchFamily="34" charset="0"/>
              </a:rPr>
              <a:t>la parola di Dio. "Cosi dice il Signore YHWH" è la formula con cui il profeta apre i suoi discorsi. </a:t>
            </a:r>
          </a:p>
          <a:p>
            <a:pPr marL="180975" indent="-180975" algn="just">
              <a:lnSpc>
                <a:spcPct val="115000"/>
              </a:lnSpc>
              <a:spcAft>
                <a:spcPts val="0"/>
              </a:spcAft>
            </a:pPr>
            <a:r>
              <a:rPr lang="it-IT" sz="3600" dirty="0" smtClean="0">
                <a:latin typeface="Calibri" panose="020F0502020204030204" pitchFamily="34" charset="0"/>
                <a:ea typeface="Calibri"/>
                <a:cs typeface="Calibri" panose="020F0502020204030204" pitchFamily="34" charset="0"/>
              </a:rPr>
              <a:t>Il </a:t>
            </a:r>
            <a:r>
              <a:rPr lang="it-IT" sz="3600" dirty="0" err="1" smtClean="0">
                <a:latin typeface="Calibri" panose="020F0502020204030204" pitchFamily="34" charset="0"/>
                <a:ea typeface="Calibri"/>
                <a:cs typeface="Calibri" panose="020F0502020204030204" pitchFamily="34" charset="0"/>
              </a:rPr>
              <a:t>dabar</a:t>
            </a:r>
            <a:r>
              <a:rPr lang="it-IT" sz="3600" dirty="0" smtClean="0">
                <a:latin typeface="Calibri" panose="020F0502020204030204" pitchFamily="34" charset="0"/>
                <a:ea typeface="Calibri"/>
                <a:cs typeface="Calibri" panose="020F0502020204030204" pitchFamily="34" charset="0"/>
              </a:rPr>
              <a:t> del profeta è la continuazione della parola creatrice. La parola debole, perseguitata, tradita... in realtà è parola di Dio. Dio parla per mezzo del profeta con parole umane. Non trascina il profeta fuori dalla storia, ma lo coinvolge in un rapporto unico con se perché parli con parole comprensibili a tutti diventando una sorte di artigiano </a:t>
            </a:r>
            <a:r>
              <a:rPr lang="it-IT" sz="3600" dirty="0">
                <a:latin typeface="Calibri" panose="020F0502020204030204" pitchFamily="34" charset="0"/>
                <a:ea typeface="Calibri"/>
                <a:cs typeface="Calibri" panose="020F0502020204030204" pitchFamily="34" charset="0"/>
              </a:rPr>
              <a:t>della parola; colui che attraverso la parola </a:t>
            </a:r>
            <a:r>
              <a:rPr lang="it-IT" sz="3600" dirty="0" smtClean="0">
                <a:latin typeface="Calibri" panose="020F0502020204030204" pitchFamily="34" charset="0"/>
                <a:ea typeface="Calibri"/>
                <a:cs typeface="Calibri" panose="020F0502020204030204" pitchFamily="34" charset="0"/>
              </a:rPr>
              <a:t>umana cerca di </a:t>
            </a:r>
            <a:r>
              <a:rPr lang="it-IT" sz="3600" dirty="0">
                <a:latin typeface="Calibri" panose="020F0502020204030204" pitchFamily="34" charset="0"/>
                <a:ea typeface="Calibri"/>
                <a:cs typeface="Calibri" panose="020F0502020204030204" pitchFamily="34" charset="0"/>
              </a:rPr>
              <a:t>dire chi è Dio.</a:t>
            </a:r>
          </a:p>
          <a:p>
            <a:pPr marL="180975" indent="-180975" algn="just">
              <a:lnSpc>
                <a:spcPct val="115000"/>
              </a:lnSpc>
              <a:spcAft>
                <a:spcPts val="0"/>
              </a:spcAft>
            </a:pPr>
            <a:r>
              <a:rPr lang="it-IT" sz="3600" dirty="0">
                <a:latin typeface="Calibri" panose="020F0502020204030204" pitchFamily="34" charset="0"/>
                <a:ea typeface="Calibri"/>
                <a:cs typeface="Calibri" panose="020F0502020204030204" pitchFamily="34" charset="0"/>
              </a:rPr>
              <a:t>Il profetismo, senza alcun dubbi, è la fucina più attiva, più creativa di simboli e di </a:t>
            </a:r>
            <a:r>
              <a:rPr lang="it-IT" sz="3600" dirty="0" err="1" smtClean="0">
                <a:latin typeface="Calibri" panose="020F0502020204030204" pitchFamily="34" charset="0"/>
                <a:ea typeface="Calibri"/>
                <a:cs typeface="Calibri" panose="020F0502020204030204" pitchFamily="34" charset="0"/>
              </a:rPr>
              <a:t>immaginia</a:t>
            </a:r>
            <a:r>
              <a:rPr lang="it-IT" sz="3600" dirty="0" smtClean="0">
                <a:latin typeface="Calibri" panose="020F0502020204030204" pitchFamily="34" charset="0"/>
                <a:ea typeface="Calibri"/>
                <a:cs typeface="Calibri" panose="020F0502020204030204" pitchFamily="34" charset="0"/>
              </a:rPr>
              <a:t> </a:t>
            </a:r>
            <a:r>
              <a:rPr lang="it-IT" sz="3600" dirty="0">
                <a:latin typeface="Calibri" panose="020F0502020204030204" pitchFamily="34" charset="0"/>
                <a:ea typeface="Calibri"/>
                <a:cs typeface="Calibri" panose="020F0502020204030204" pitchFamily="34" charset="0"/>
              </a:rPr>
              <a:t>livello </a:t>
            </a:r>
            <a:r>
              <a:rPr lang="it-IT" sz="3600" dirty="0" smtClean="0">
                <a:latin typeface="Calibri" panose="020F0502020204030204" pitchFamily="34" charset="0"/>
                <a:ea typeface="Calibri"/>
                <a:cs typeface="Calibri" panose="020F0502020204030204" pitchFamily="34" charset="0"/>
              </a:rPr>
              <a:t>biblico. Pochi </a:t>
            </a:r>
            <a:r>
              <a:rPr lang="it-IT" sz="3600" dirty="0">
                <a:latin typeface="Calibri" panose="020F0502020204030204" pitchFamily="34" charset="0"/>
                <a:ea typeface="Calibri"/>
                <a:cs typeface="Calibri" panose="020F0502020204030204" pitchFamily="34" charset="0"/>
              </a:rPr>
              <a:t>linguaggi dell'umanità sono risultati tanto fecondi quanto il linguaggio dei </a:t>
            </a:r>
            <a:r>
              <a:rPr lang="it-IT" sz="3600" dirty="0" smtClean="0">
                <a:latin typeface="Calibri" panose="020F0502020204030204" pitchFamily="34" charset="0"/>
                <a:ea typeface="Calibri"/>
                <a:cs typeface="Calibri" panose="020F0502020204030204" pitchFamily="34" charset="0"/>
              </a:rPr>
              <a:t>profeti, veri artigiani della parola.</a:t>
            </a:r>
            <a:endParaRPr lang="it-IT" sz="3600" dirty="0">
              <a:latin typeface="Calibri" panose="020F0502020204030204" pitchFamily="34" charset="0"/>
              <a:ea typeface="Calibri"/>
              <a:cs typeface="Calibri" panose="020F0502020204030204" pitchFamily="34" charset="0"/>
            </a:endParaRPr>
          </a:p>
          <a:p>
            <a:endParaRPr lang="it-IT" dirty="0"/>
          </a:p>
        </p:txBody>
      </p:sp>
    </p:spTree>
    <p:extLst>
      <p:ext uri="{BB962C8B-B14F-4D97-AF65-F5344CB8AC3E}">
        <p14:creationId xmlns:p14="http://schemas.microsoft.com/office/powerpoint/2010/main" val="399424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6499048"/>
          </a:xfrm>
        </p:spPr>
        <p:txBody>
          <a:bodyPr>
            <a:normAutofit fontScale="55000" lnSpcReduction="20000"/>
          </a:bodyPr>
          <a:lstStyle/>
          <a:p>
            <a:pPr marL="179388" indent="-179388" algn="just">
              <a:lnSpc>
                <a:spcPct val="115000"/>
              </a:lnSpc>
              <a:spcAft>
                <a:spcPts val="0"/>
              </a:spcAft>
            </a:pPr>
            <a:r>
              <a:rPr lang="it-IT" sz="3600" b="1" i="1" dirty="0">
                <a:latin typeface="Calibri" panose="020F0502020204030204" pitchFamily="34" charset="0"/>
                <a:ea typeface="Calibri"/>
                <a:cs typeface="Calibri" panose="020F0502020204030204" pitchFamily="34" charset="0"/>
              </a:rPr>
              <a:t>3) la </a:t>
            </a:r>
            <a:r>
              <a:rPr lang="it-IT" sz="3600" b="1" i="1" dirty="0" err="1">
                <a:latin typeface="Calibri" panose="020F0502020204030204" pitchFamily="34" charset="0"/>
                <a:ea typeface="Calibri"/>
                <a:cs typeface="Calibri" panose="020F0502020204030204" pitchFamily="34" charset="0"/>
              </a:rPr>
              <a:t>berit</a:t>
            </a:r>
            <a:r>
              <a:rPr lang="it-IT" sz="3600" b="1" i="1" dirty="0">
                <a:latin typeface="Calibri" panose="020F0502020204030204" pitchFamily="34" charset="0"/>
                <a:ea typeface="Calibri"/>
                <a:cs typeface="Calibri" panose="020F0502020204030204" pitchFamily="34" charset="0"/>
              </a:rPr>
              <a:t> (l'alleanza)</a:t>
            </a:r>
            <a:endParaRPr lang="it-IT" sz="3600" dirty="0">
              <a:latin typeface="Calibri" panose="020F0502020204030204" pitchFamily="34" charset="0"/>
              <a:ea typeface="Calibri"/>
              <a:cs typeface="Calibri" panose="020F0502020204030204" pitchFamily="34" charset="0"/>
            </a:endParaRPr>
          </a:p>
          <a:p>
            <a:pPr marL="179388" indent="-179388" algn="just">
              <a:lnSpc>
                <a:spcPct val="115000"/>
              </a:lnSpc>
              <a:spcAft>
                <a:spcPts val="0"/>
              </a:spcAft>
            </a:pPr>
            <a:r>
              <a:rPr lang="it-IT" sz="3100" dirty="0" smtClean="0">
                <a:latin typeface="Calibri" panose="020F0502020204030204" pitchFamily="34" charset="0"/>
                <a:ea typeface="Calibri"/>
                <a:cs typeface="Calibri" panose="020F0502020204030204" pitchFamily="34" charset="0"/>
              </a:rPr>
              <a:t>Quando </a:t>
            </a:r>
            <a:r>
              <a:rPr lang="it-IT" sz="3100" dirty="0">
                <a:latin typeface="Calibri" panose="020F0502020204030204" pitchFamily="34" charset="0"/>
                <a:ea typeface="Calibri"/>
                <a:cs typeface="Calibri" panose="020F0502020204030204" pitchFamily="34" charset="0"/>
              </a:rPr>
              <a:t>il </a:t>
            </a:r>
            <a:r>
              <a:rPr lang="it-IT" sz="3100" i="1" dirty="0" err="1">
                <a:latin typeface="Calibri" panose="020F0502020204030204" pitchFamily="34" charset="0"/>
                <a:ea typeface="Calibri"/>
                <a:cs typeface="Calibri" panose="020F0502020204030204" pitchFamily="34" charset="0"/>
              </a:rPr>
              <a:t>dabar</a:t>
            </a:r>
            <a:r>
              <a:rPr lang="it-IT" sz="3100" dirty="0">
                <a:latin typeface="Calibri" panose="020F0502020204030204" pitchFamily="34" charset="0"/>
                <a:ea typeface="Calibri"/>
                <a:cs typeface="Calibri" panose="020F0502020204030204" pitchFamily="34" charset="0"/>
              </a:rPr>
              <a:t> di Dio raggiunge il cuore dell'uomo, suscita una risposta. Si stabilisce tra l'uomo e Dio </a:t>
            </a:r>
            <a:r>
              <a:rPr lang="it-IT" sz="3100" dirty="0" smtClean="0">
                <a:latin typeface="Calibri" panose="020F0502020204030204" pitchFamily="34" charset="0"/>
                <a:ea typeface="Calibri"/>
                <a:cs typeface="Calibri" panose="020F0502020204030204" pitchFamily="34" charset="0"/>
              </a:rPr>
              <a:t>la </a:t>
            </a:r>
            <a:r>
              <a:rPr lang="it-IT" sz="3100" dirty="0">
                <a:latin typeface="Calibri" panose="020F0502020204030204" pitchFamily="34" charset="0"/>
                <a:ea typeface="Calibri"/>
                <a:cs typeface="Calibri" panose="020F0502020204030204" pitchFamily="34" charset="0"/>
              </a:rPr>
              <a:t>comunione dell'alleanza, la</a:t>
            </a:r>
            <a:r>
              <a:rPr lang="it-IT" sz="3100" i="1" dirty="0">
                <a:latin typeface="Calibri" panose="020F0502020204030204" pitchFamily="34" charset="0"/>
                <a:ea typeface="Calibri"/>
                <a:cs typeface="Calibri" panose="020F0502020204030204" pitchFamily="34" charset="0"/>
              </a:rPr>
              <a:t> </a:t>
            </a:r>
            <a:r>
              <a:rPr lang="it-IT" sz="3100" i="1" dirty="0" err="1">
                <a:latin typeface="Calibri" panose="020F0502020204030204" pitchFamily="34" charset="0"/>
                <a:ea typeface="Calibri"/>
                <a:cs typeface="Calibri" panose="020F0502020204030204" pitchFamily="34" charset="0"/>
              </a:rPr>
              <a:t>berit</a:t>
            </a:r>
            <a:r>
              <a:rPr lang="it-IT" sz="3100" dirty="0">
                <a:latin typeface="Calibri" panose="020F0502020204030204" pitchFamily="34" charset="0"/>
                <a:ea typeface="Calibri"/>
                <a:cs typeface="Calibri" panose="020F0502020204030204" pitchFamily="34" charset="0"/>
              </a:rPr>
              <a:t>. La concezione dell'alleanza </a:t>
            </a:r>
            <a:r>
              <a:rPr lang="it-IT" sz="3100" dirty="0" smtClean="0">
                <a:latin typeface="Calibri" panose="020F0502020204030204" pitchFamily="34" charset="0"/>
                <a:ea typeface="Calibri"/>
                <a:cs typeface="Calibri" panose="020F0502020204030204" pitchFamily="34" charset="0"/>
              </a:rPr>
              <a:t>è </a:t>
            </a:r>
            <a:r>
              <a:rPr lang="it-IT" sz="3100" dirty="0">
                <a:latin typeface="Calibri" panose="020F0502020204030204" pitchFamily="34" charset="0"/>
                <a:ea typeface="Calibri"/>
                <a:cs typeface="Calibri" panose="020F0502020204030204" pitchFamily="34" charset="0"/>
              </a:rPr>
              <a:t>il contributo più originale </a:t>
            </a:r>
            <a:r>
              <a:rPr lang="it-IT" sz="3100" dirty="0" smtClean="0">
                <a:latin typeface="Calibri" panose="020F0502020204030204" pitchFamily="34" charset="0"/>
                <a:ea typeface="Calibri"/>
                <a:cs typeface="Calibri" panose="020F0502020204030204" pitchFamily="34" charset="0"/>
              </a:rPr>
              <a:t>del profetismo nell'ambito </a:t>
            </a:r>
            <a:r>
              <a:rPr lang="it-IT" sz="3100" dirty="0">
                <a:latin typeface="Calibri" panose="020F0502020204030204" pitchFamily="34" charset="0"/>
                <a:ea typeface="Calibri"/>
                <a:cs typeface="Calibri" panose="020F0502020204030204" pitchFamily="34" charset="0"/>
              </a:rPr>
              <a:t>della storia biblica. È a partire dai profeti che la storia d'Israele viene letta come una storia di alleanza.</a:t>
            </a:r>
          </a:p>
          <a:p>
            <a:pPr marL="179388" indent="-179388" algn="just">
              <a:lnSpc>
                <a:spcPct val="115000"/>
              </a:lnSpc>
              <a:spcAft>
                <a:spcPts val="0"/>
              </a:spcAft>
            </a:pPr>
            <a:r>
              <a:rPr lang="it-IT" sz="3100" dirty="0">
                <a:latin typeface="Calibri" panose="020F0502020204030204" pitchFamily="34" charset="0"/>
                <a:ea typeface="Calibri"/>
                <a:cs typeface="Calibri" panose="020F0502020204030204" pitchFamily="34" charset="0"/>
              </a:rPr>
              <a:t>I profeti cercano di esprimere in tutti i modi </a:t>
            </a:r>
            <a:r>
              <a:rPr lang="it-IT" sz="3100" dirty="0" smtClean="0">
                <a:latin typeface="Calibri" panose="020F0502020204030204" pitchFamily="34" charset="0"/>
                <a:ea typeface="Calibri"/>
                <a:cs typeface="Calibri" panose="020F0502020204030204" pitchFamily="34" charset="0"/>
              </a:rPr>
              <a:t>possibili la </a:t>
            </a:r>
            <a:r>
              <a:rPr lang="it-IT" sz="3100" dirty="0">
                <a:latin typeface="Calibri" panose="020F0502020204030204" pitchFamily="34" charset="0"/>
                <a:ea typeface="Calibri"/>
                <a:cs typeface="Calibri" panose="020F0502020204030204" pitchFamily="34" charset="0"/>
              </a:rPr>
              <a:t>relazione che intercorre tra Dio e </a:t>
            </a:r>
            <a:r>
              <a:rPr lang="it-IT" sz="3100" dirty="0" smtClean="0">
                <a:latin typeface="Calibri" panose="020F0502020204030204" pitchFamily="34" charset="0"/>
                <a:ea typeface="Calibri"/>
                <a:cs typeface="Calibri" panose="020F0502020204030204" pitchFamily="34" charset="0"/>
              </a:rPr>
              <a:t>l'uomo </a:t>
            </a:r>
            <a:r>
              <a:rPr lang="it-IT" sz="3100" dirty="0">
                <a:latin typeface="Calibri" panose="020F0502020204030204" pitchFamily="34" charset="0"/>
                <a:ea typeface="Calibri"/>
                <a:cs typeface="Calibri" panose="020F0502020204030204" pitchFamily="34" charset="0"/>
              </a:rPr>
              <a:t>e che viene espressa dal termine "alleanza". L'atteggiamento di Dio nella </a:t>
            </a:r>
            <a:r>
              <a:rPr lang="it-IT" sz="3100" i="1" dirty="0" err="1">
                <a:latin typeface="Calibri" panose="020F0502020204030204" pitchFamily="34" charset="0"/>
                <a:ea typeface="Calibri"/>
                <a:cs typeface="Calibri" panose="020F0502020204030204" pitchFamily="34" charset="0"/>
              </a:rPr>
              <a:t>berit</a:t>
            </a:r>
            <a:r>
              <a:rPr lang="it-IT" sz="3100" dirty="0">
                <a:latin typeface="Calibri" panose="020F0502020204030204" pitchFamily="34" charset="0"/>
                <a:ea typeface="Calibri"/>
                <a:cs typeface="Calibri" panose="020F0502020204030204" pitchFamily="34" charset="0"/>
              </a:rPr>
              <a:t> è quello della proposta, del primo passo. L'atteggiamento dell'uomo è la risposta.</a:t>
            </a:r>
          </a:p>
          <a:p>
            <a:pPr marL="179388" indent="-179388" algn="just">
              <a:lnSpc>
                <a:spcPct val="115000"/>
              </a:lnSpc>
            </a:pPr>
            <a:r>
              <a:rPr lang="it-IT" sz="3100" dirty="0">
                <a:latin typeface="Calibri" panose="020F0502020204030204" pitchFamily="34" charset="0"/>
                <a:ea typeface="Calibri"/>
                <a:cs typeface="Calibri" panose="020F0502020204030204" pitchFamily="34" charset="0"/>
              </a:rPr>
              <a:t>I profeti in Israele sono guide spirituali che si auto-comprendono come guide suscitate carismaticamente da Dio a favore del popolo dell'alleanza</a:t>
            </a:r>
            <a:r>
              <a:rPr lang="it-IT" sz="3100" dirty="0" smtClean="0">
                <a:latin typeface="Calibri" panose="020F0502020204030204" pitchFamily="34" charset="0"/>
                <a:ea typeface="Calibri"/>
                <a:cs typeface="Calibri" panose="020F0502020204030204" pitchFamily="34" charset="0"/>
              </a:rPr>
              <a:t>. Lo </a:t>
            </a:r>
            <a:r>
              <a:rPr lang="it-IT" sz="3100" dirty="0">
                <a:latin typeface="Calibri" panose="020F0502020204030204" pitchFamily="34" charset="0"/>
                <a:ea typeface="Calibri"/>
                <a:cs typeface="Calibri" panose="020F0502020204030204" pitchFamily="34" charset="0"/>
              </a:rPr>
              <a:t>schema simbolico che più viene usato </a:t>
            </a:r>
            <a:r>
              <a:rPr lang="it-IT" sz="3100" dirty="0" smtClean="0">
                <a:latin typeface="Calibri" panose="020F0502020204030204" pitchFamily="34" charset="0"/>
                <a:ea typeface="Calibri"/>
                <a:cs typeface="Calibri" panose="020F0502020204030204" pitchFamily="34" charset="0"/>
              </a:rPr>
              <a:t>è </a:t>
            </a:r>
            <a:r>
              <a:rPr lang="it-IT" sz="3100" dirty="0">
                <a:latin typeface="Calibri" panose="020F0502020204030204" pitchFamily="34" charset="0"/>
                <a:ea typeface="Calibri"/>
                <a:cs typeface="Calibri" panose="020F0502020204030204" pitchFamily="34" charset="0"/>
              </a:rPr>
              <a:t>quello delle alleanze politiche internazionali che venivano stipulate tra i regni mediorientali antichi. I profeti, cioè, comprendono il loro ruolo </a:t>
            </a:r>
            <a:r>
              <a:rPr lang="it-IT" sz="3100" dirty="0" smtClean="0">
                <a:latin typeface="Calibri" panose="020F0502020204030204" pitchFamily="34" charset="0"/>
                <a:ea typeface="Calibri"/>
                <a:cs typeface="Calibri" panose="020F0502020204030204" pitchFamily="34" charset="0"/>
              </a:rPr>
              <a:t>come </a:t>
            </a:r>
            <a:r>
              <a:rPr lang="it-IT" sz="3100" dirty="0">
                <a:latin typeface="Calibri" panose="020F0502020204030204" pitchFamily="34" charset="0"/>
                <a:ea typeface="Calibri"/>
                <a:cs typeface="Calibri" panose="020F0502020204030204" pitchFamily="34" charset="0"/>
              </a:rPr>
              <a:t>ambasciatori di Dio per pronunciare la loro </a:t>
            </a:r>
            <a:r>
              <a:rPr lang="it-IT" sz="3100" dirty="0" smtClean="0">
                <a:latin typeface="Calibri" panose="020F0502020204030204" pitchFamily="34" charset="0"/>
                <a:ea typeface="Calibri"/>
                <a:cs typeface="Calibri" panose="020F0502020204030204" pitchFamily="34" charset="0"/>
              </a:rPr>
              <a:t>denuncia contro il </a:t>
            </a:r>
            <a:r>
              <a:rPr lang="it-IT" sz="3100" dirty="0">
                <a:latin typeface="Calibri" panose="020F0502020204030204" pitchFamily="34" charset="0"/>
                <a:ea typeface="Calibri"/>
                <a:cs typeface="Calibri" panose="020F0502020204030204" pitchFamily="34" charset="0"/>
              </a:rPr>
              <a:t>popolo, </a:t>
            </a:r>
            <a:r>
              <a:rPr lang="it-IT" sz="3100" dirty="0" smtClean="0">
                <a:latin typeface="Calibri" panose="020F0502020204030204" pitchFamily="34" charset="0"/>
                <a:ea typeface="Calibri"/>
                <a:cs typeface="Calibri" panose="020F0502020204030204" pitchFamily="34" charset="0"/>
              </a:rPr>
              <a:t>inadempiente.</a:t>
            </a:r>
            <a:endParaRPr lang="it-IT" sz="3100" dirty="0">
              <a:latin typeface="Calibri" panose="020F0502020204030204" pitchFamily="34" charset="0"/>
              <a:ea typeface="Calibri"/>
              <a:cs typeface="Calibri" panose="020F0502020204030204" pitchFamily="34" charset="0"/>
            </a:endParaRPr>
          </a:p>
          <a:p>
            <a:pPr marL="179388" indent="-179388" algn="just">
              <a:lnSpc>
                <a:spcPct val="115000"/>
              </a:lnSpc>
            </a:pPr>
            <a:r>
              <a:rPr lang="it-IT" sz="3100" dirty="0">
                <a:latin typeface="Calibri" panose="020F0502020204030204" pitchFamily="34" charset="0"/>
                <a:ea typeface="Calibri"/>
                <a:cs typeface="Calibri" panose="020F0502020204030204" pitchFamily="34" charset="0"/>
              </a:rPr>
              <a:t>I racconti di vocazione dunque, prima di un racconto biografico, o prima di un'esperienza mistica, sono le credenziali che il profeta offriva al suo popolo per poter parlare in nome di Dio, per accreditare la sua funzione di porta-parola.</a:t>
            </a:r>
          </a:p>
          <a:p>
            <a:pPr marL="179388" indent="-179388" algn="just">
              <a:lnSpc>
                <a:spcPct val="115000"/>
              </a:lnSpc>
              <a:spcAft>
                <a:spcPts val="0"/>
              </a:spcAft>
            </a:pPr>
            <a:r>
              <a:rPr lang="it-IT" sz="3100" dirty="0" smtClean="0">
                <a:latin typeface="Calibri" panose="020F0502020204030204" pitchFamily="34" charset="0"/>
                <a:ea typeface="Calibri"/>
                <a:cs typeface="Calibri" panose="020F0502020204030204" pitchFamily="34" charset="0"/>
              </a:rPr>
              <a:t>Da </a:t>
            </a:r>
            <a:r>
              <a:rPr lang="it-IT" sz="3100" dirty="0">
                <a:latin typeface="Calibri" panose="020F0502020204030204" pitchFamily="34" charset="0"/>
                <a:ea typeface="Calibri"/>
                <a:cs typeface="Calibri" panose="020F0502020204030204" pitchFamily="34" charset="0"/>
              </a:rPr>
              <a:t>questa </a:t>
            </a:r>
            <a:r>
              <a:rPr lang="it-IT" sz="3100" dirty="0" smtClean="0">
                <a:latin typeface="Calibri" panose="020F0502020204030204" pitchFamily="34" charset="0"/>
                <a:ea typeface="Calibri"/>
                <a:cs typeface="Calibri" panose="020F0502020204030204" pitchFamily="34" charset="0"/>
              </a:rPr>
              <a:t>comprensione </a:t>
            </a:r>
            <a:r>
              <a:rPr lang="it-IT" sz="3100" dirty="0">
                <a:latin typeface="Calibri" panose="020F0502020204030204" pitchFamily="34" charset="0"/>
                <a:ea typeface="Calibri"/>
                <a:cs typeface="Calibri" panose="020F0502020204030204" pitchFamily="34" charset="0"/>
              </a:rPr>
              <a:t>deriva </a:t>
            </a:r>
            <a:r>
              <a:rPr lang="it-IT" sz="3100" dirty="0" smtClean="0">
                <a:latin typeface="Calibri" panose="020F0502020204030204" pitchFamily="34" charset="0"/>
                <a:ea typeface="Calibri"/>
                <a:cs typeface="Calibri" panose="020F0502020204030204" pitchFamily="34" charset="0"/>
              </a:rPr>
              <a:t>la forma </a:t>
            </a:r>
            <a:r>
              <a:rPr lang="it-IT" sz="3100" dirty="0">
                <a:latin typeface="Calibri" panose="020F0502020204030204" pitchFamily="34" charset="0"/>
                <a:ea typeface="Calibri"/>
                <a:cs typeface="Calibri" panose="020F0502020204030204" pitchFamily="34" charset="0"/>
              </a:rPr>
              <a:t>più </a:t>
            </a:r>
            <a:r>
              <a:rPr lang="it-IT" sz="3100" dirty="0" smtClean="0">
                <a:latin typeface="Calibri" panose="020F0502020204030204" pitchFamily="34" charset="0"/>
                <a:ea typeface="Calibri"/>
                <a:cs typeface="Calibri" panose="020F0502020204030204" pitchFamily="34" charset="0"/>
              </a:rPr>
              <a:t>tipica </a:t>
            </a:r>
            <a:r>
              <a:rPr lang="it-IT" sz="3100" dirty="0">
                <a:latin typeface="Calibri" panose="020F0502020204030204" pitchFamily="34" charset="0"/>
                <a:ea typeface="Calibri"/>
                <a:cs typeface="Calibri" panose="020F0502020204030204" pitchFamily="34" charset="0"/>
              </a:rPr>
              <a:t>della letteratura profetica, quella che viene chiamata </a:t>
            </a:r>
            <a:r>
              <a:rPr lang="it-IT" sz="3100" b="1" i="1" dirty="0" err="1">
                <a:latin typeface="Calibri" panose="020F0502020204030204" pitchFamily="34" charset="0"/>
                <a:ea typeface="Calibri"/>
                <a:cs typeface="Calibri" panose="020F0502020204030204" pitchFamily="34" charset="0"/>
              </a:rPr>
              <a:t>rib</a:t>
            </a:r>
            <a:r>
              <a:rPr lang="it-IT" sz="3100" dirty="0">
                <a:latin typeface="Calibri" panose="020F0502020204030204" pitchFamily="34" charset="0"/>
                <a:ea typeface="Calibri"/>
                <a:cs typeface="Calibri" panose="020F0502020204030204" pitchFamily="34" charset="0"/>
              </a:rPr>
              <a:t>, </a:t>
            </a:r>
            <a:r>
              <a:rPr lang="it-IT" sz="3100" dirty="0" smtClean="0">
                <a:latin typeface="Calibri" panose="020F0502020204030204" pitchFamily="34" charset="0"/>
                <a:ea typeface="Calibri"/>
                <a:cs typeface="Calibri" panose="020F0502020204030204" pitchFamily="34" charset="0"/>
              </a:rPr>
              <a:t>un </a:t>
            </a:r>
            <a:r>
              <a:rPr lang="it-IT" sz="3100" dirty="0">
                <a:latin typeface="Calibri" panose="020F0502020204030204" pitchFamily="34" charset="0"/>
                <a:ea typeface="Calibri"/>
                <a:cs typeface="Calibri" panose="020F0502020204030204" pitchFamily="34" charset="0"/>
              </a:rPr>
              <a:t>discorso che ha lo scopo di suscitare la presa di posizione del popolo, </a:t>
            </a:r>
            <a:r>
              <a:rPr lang="it-IT" sz="3100" dirty="0" smtClean="0">
                <a:latin typeface="Calibri" panose="020F0502020204030204" pitchFamily="34" charset="0"/>
                <a:ea typeface="Calibri"/>
                <a:cs typeface="Calibri" panose="020F0502020204030204" pitchFamily="34" charset="0"/>
              </a:rPr>
              <a:t>del re </a:t>
            </a:r>
            <a:r>
              <a:rPr lang="it-IT" sz="3100" dirty="0">
                <a:latin typeface="Calibri" panose="020F0502020204030204" pitchFamily="34" charset="0"/>
                <a:ea typeface="Calibri"/>
                <a:cs typeface="Calibri" panose="020F0502020204030204" pitchFamily="34" charset="0"/>
              </a:rPr>
              <a:t>e </a:t>
            </a:r>
            <a:r>
              <a:rPr lang="it-IT" sz="3100" dirty="0" smtClean="0">
                <a:latin typeface="Calibri" panose="020F0502020204030204" pitchFamily="34" charset="0"/>
                <a:ea typeface="Calibri"/>
                <a:cs typeface="Calibri" panose="020F0502020204030204" pitchFamily="34" charset="0"/>
              </a:rPr>
              <a:t>dei sacerdoti</a:t>
            </a:r>
            <a:r>
              <a:rPr lang="it-IT" sz="3100" dirty="0">
                <a:latin typeface="Calibri" panose="020F0502020204030204" pitchFamily="34" charset="0"/>
                <a:ea typeface="Calibri"/>
                <a:cs typeface="Calibri" panose="020F0502020204030204" pitchFamily="34" charset="0"/>
              </a:rPr>
              <a:t>, per riprendere con serietà le esigenze del patto.</a:t>
            </a:r>
          </a:p>
          <a:p>
            <a:endParaRPr lang="it-IT" dirty="0"/>
          </a:p>
        </p:txBody>
      </p:sp>
    </p:spTree>
    <p:extLst>
      <p:ext uri="{BB962C8B-B14F-4D97-AF65-F5344CB8AC3E}">
        <p14:creationId xmlns:p14="http://schemas.microsoft.com/office/powerpoint/2010/main" val="207577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idx="1"/>
          </p:nvPr>
        </p:nvSpPr>
        <p:spPr>
          <a:xfrm>
            <a:off x="503238" y="530225"/>
            <a:ext cx="8183562" cy="5923111"/>
          </a:xfrm>
        </p:spPr>
        <p:txBody>
          <a:bodyPr>
            <a:normAutofit fontScale="85000" lnSpcReduction="20000"/>
          </a:bodyPr>
          <a:lstStyle/>
          <a:p>
            <a:pPr algn="just">
              <a:lnSpc>
                <a:spcPct val="115000"/>
              </a:lnSpc>
              <a:spcAft>
                <a:spcPts val="0"/>
              </a:spcAft>
            </a:pPr>
            <a:r>
              <a:rPr lang="it-IT" sz="3600" b="1" i="1" dirty="0">
                <a:latin typeface="Calibri" panose="020F0502020204030204" pitchFamily="34" charset="0"/>
                <a:ea typeface="Calibri"/>
                <a:cs typeface="Calibri" panose="020F0502020204030204" pitchFamily="34" charset="0"/>
              </a:rPr>
              <a:t>4) la </a:t>
            </a:r>
            <a:r>
              <a:rPr lang="it-IT" sz="3600" b="1" i="1" dirty="0" err="1">
                <a:latin typeface="Calibri" panose="020F0502020204030204" pitchFamily="34" charset="0"/>
                <a:ea typeface="Calibri"/>
                <a:cs typeface="Calibri" panose="020F0502020204030204" pitchFamily="34" charset="0"/>
              </a:rPr>
              <a:t>tora</a:t>
            </a:r>
            <a:r>
              <a:rPr lang="it-IT" sz="3600" b="1" i="1" dirty="0">
                <a:latin typeface="Calibri" panose="020F0502020204030204" pitchFamily="34" charset="0"/>
                <a:ea typeface="Calibri"/>
                <a:cs typeface="Calibri" panose="020F0502020204030204" pitchFamily="34" charset="0"/>
              </a:rPr>
              <a:t> (la rivelazione)</a:t>
            </a:r>
            <a:endParaRPr lang="it-IT" sz="3600" dirty="0">
              <a:latin typeface="Calibri" panose="020F0502020204030204" pitchFamily="34" charset="0"/>
              <a:ea typeface="Calibri"/>
              <a:cs typeface="Calibri" panose="020F0502020204030204" pitchFamily="34" charset="0"/>
            </a:endParaRPr>
          </a:p>
          <a:p>
            <a:pPr algn="just">
              <a:lnSpc>
                <a:spcPct val="115000"/>
              </a:lnSpc>
              <a:spcAft>
                <a:spcPts val="0"/>
              </a:spcAft>
            </a:pPr>
            <a:r>
              <a:rPr lang="it-IT" sz="2000" dirty="0">
                <a:latin typeface="Calibri" panose="020F0502020204030204" pitchFamily="34" charset="0"/>
                <a:ea typeface="Calibri"/>
                <a:cs typeface="Calibri" panose="020F0502020204030204" pitchFamily="34" charset="0"/>
              </a:rPr>
              <a:t>Il quarto polo del profetismo biblico, quale contenuto stesso dell'alleanza, è il riferimento alla </a:t>
            </a:r>
            <a:r>
              <a:rPr lang="it-IT" sz="2000" i="1" dirty="0" err="1" smtClean="0">
                <a:latin typeface="Calibri" panose="020F0502020204030204" pitchFamily="34" charset="0"/>
                <a:ea typeface="Calibri"/>
                <a:cs typeface="Calibri" panose="020F0502020204030204" pitchFamily="34" charset="0"/>
              </a:rPr>
              <a:t>tora</a:t>
            </a:r>
            <a:r>
              <a:rPr lang="it-IT" sz="2000" dirty="0" smtClean="0">
                <a:latin typeface="Calibri" panose="020F0502020204030204" pitchFamily="34" charset="0"/>
                <a:ea typeface="Calibri"/>
                <a:cs typeface="Calibri" panose="020F0502020204030204" pitchFamily="34" charset="0"/>
              </a:rPr>
              <a:t>. </a:t>
            </a:r>
            <a:r>
              <a:rPr lang="it-IT" sz="2000" dirty="0">
                <a:latin typeface="Calibri" panose="020F0502020204030204" pitchFamily="34" charset="0"/>
                <a:ea typeface="Calibri"/>
                <a:cs typeface="Calibri" panose="020F0502020204030204" pitchFamily="34" charset="0"/>
              </a:rPr>
              <a:t>È un termine post-esilico, usato anche prima dell'esilio, per indicare l'insieme della </a:t>
            </a:r>
            <a:r>
              <a:rPr lang="it-IT" sz="2000" dirty="0" smtClean="0">
                <a:latin typeface="Calibri" panose="020F0502020204030204" pitchFamily="34" charset="0"/>
                <a:ea typeface="Calibri"/>
                <a:cs typeface="Calibri" panose="020F0502020204030204" pitchFamily="34" charset="0"/>
              </a:rPr>
              <a:t>legge intesa </a:t>
            </a:r>
            <a:r>
              <a:rPr lang="it-IT" sz="2000" dirty="0">
                <a:latin typeface="Calibri" panose="020F0502020204030204" pitchFamily="34" charset="0"/>
                <a:ea typeface="Calibri"/>
                <a:cs typeface="Calibri" panose="020F0502020204030204" pitchFamily="34" charset="0"/>
              </a:rPr>
              <a:t>come </a:t>
            </a:r>
            <a:r>
              <a:rPr lang="it-IT" sz="2000" dirty="0" smtClean="0">
                <a:latin typeface="Calibri" panose="020F0502020204030204" pitchFamily="34" charset="0"/>
                <a:ea typeface="Calibri"/>
                <a:cs typeface="Calibri" panose="020F0502020204030204" pitchFamily="34" charset="0"/>
              </a:rPr>
              <a:t>la rivelazione/insegnamento </a:t>
            </a:r>
            <a:r>
              <a:rPr lang="it-IT" sz="2000" dirty="0">
                <a:latin typeface="Calibri" panose="020F0502020204030204" pitchFamily="34" charset="0"/>
                <a:ea typeface="Calibri"/>
                <a:cs typeface="Calibri" panose="020F0502020204030204" pitchFamily="34" charset="0"/>
              </a:rPr>
              <a:t>che guida il popolo sulla via della vita, della giustizia, dell'amore. </a:t>
            </a:r>
            <a:endParaRPr lang="it-IT" sz="2000" dirty="0" smtClean="0">
              <a:latin typeface="Calibri" panose="020F0502020204030204" pitchFamily="34" charset="0"/>
              <a:ea typeface="Calibri"/>
              <a:cs typeface="Calibri" panose="020F0502020204030204" pitchFamily="34" charset="0"/>
            </a:endParaRPr>
          </a:p>
          <a:p>
            <a:pPr algn="just">
              <a:lnSpc>
                <a:spcPct val="115000"/>
              </a:lnSpc>
              <a:spcAft>
                <a:spcPts val="0"/>
              </a:spcAft>
            </a:pPr>
            <a:r>
              <a:rPr lang="it-IT" sz="2000" dirty="0" smtClean="0">
                <a:latin typeface="Calibri" panose="020F0502020204030204" pitchFamily="34" charset="0"/>
                <a:ea typeface="Calibri"/>
                <a:cs typeface="Calibri" panose="020F0502020204030204" pitchFamily="34" charset="0"/>
              </a:rPr>
              <a:t>Per </a:t>
            </a:r>
            <a:r>
              <a:rPr lang="it-IT" sz="2000" dirty="0">
                <a:latin typeface="Calibri" panose="020F0502020204030204" pitchFamily="34" charset="0"/>
                <a:ea typeface="Calibri"/>
                <a:cs typeface="Calibri" panose="020F0502020204030204" pitchFamily="34" charset="0"/>
              </a:rPr>
              <a:t>i profeti non si tratta anzitutto di vedere nella legge un riferimento etico. Richiamare all'osservanza della </a:t>
            </a:r>
            <a:r>
              <a:rPr lang="it-IT" sz="2000" i="1" dirty="0" err="1">
                <a:latin typeface="Calibri" panose="020F0502020204030204" pitchFamily="34" charset="0"/>
                <a:ea typeface="Calibri"/>
                <a:cs typeface="Calibri" panose="020F0502020204030204" pitchFamily="34" charset="0"/>
              </a:rPr>
              <a:t>tora</a:t>
            </a:r>
            <a:r>
              <a:rPr lang="it-IT" sz="2000" dirty="0">
                <a:latin typeface="Calibri" panose="020F0502020204030204" pitchFamily="34" charset="0"/>
                <a:ea typeface="Calibri"/>
                <a:cs typeface="Calibri" panose="020F0502020204030204" pitchFamily="34" charset="0"/>
              </a:rPr>
              <a:t> è molto di più che richiamare a ciò che è bene. È richiamare anzitutto al rapporto con </a:t>
            </a:r>
            <a:r>
              <a:rPr lang="it-IT" sz="2000" dirty="0" smtClean="0">
                <a:latin typeface="Calibri" panose="020F0502020204030204" pitchFamily="34" charset="0"/>
                <a:ea typeface="Calibri"/>
                <a:cs typeface="Calibri" panose="020F0502020204030204" pitchFamily="34" charset="0"/>
              </a:rPr>
              <a:t>Dio.</a:t>
            </a:r>
          </a:p>
          <a:p>
            <a:pPr algn="just">
              <a:lnSpc>
                <a:spcPct val="115000"/>
              </a:lnSpc>
              <a:spcAft>
                <a:spcPts val="0"/>
              </a:spcAft>
            </a:pPr>
            <a:r>
              <a:rPr lang="it-IT" sz="2000" dirty="0" smtClean="0">
                <a:latin typeface="Calibri" panose="020F0502020204030204" pitchFamily="34" charset="0"/>
                <a:ea typeface="Calibri"/>
                <a:cs typeface="Calibri" panose="020F0502020204030204" pitchFamily="34" charset="0"/>
              </a:rPr>
              <a:t>I </a:t>
            </a:r>
            <a:r>
              <a:rPr lang="it-IT" sz="2000" dirty="0">
                <a:latin typeface="Calibri" panose="020F0502020204030204" pitchFamily="34" charset="0"/>
                <a:ea typeface="Calibri"/>
                <a:cs typeface="Calibri" panose="020F0502020204030204" pitchFamily="34" charset="0"/>
              </a:rPr>
              <a:t>profeti hanno avuto gran parte nel </a:t>
            </a:r>
            <a:r>
              <a:rPr lang="it-IT" sz="2000" dirty="0" smtClean="0">
                <a:latin typeface="Calibri" panose="020F0502020204030204" pitchFamily="34" charset="0"/>
                <a:ea typeface="Calibri"/>
                <a:cs typeface="Calibri" panose="020F0502020204030204" pitchFamily="34" charset="0"/>
              </a:rPr>
              <a:t>far </a:t>
            </a:r>
            <a:r>
              <a:rPr lang="it-IT" sz="2000" dirty="0">
                <a:latin typeface="Calibri" panose="020F0502020204030204" pitchFamily="34" charset="0"/>
                <a:ea typeface="Calibri"/>
                <a:cs typeface="Calibri" panose="020F0502020204030204" pitchFamily="34" charset="0"/>
              </a:rPr>
              <a:t>diventare il ricordo del passato la norma che guida l'esperienza del credente. </a:t>
            </a:r>
            <a:r>
              <a:rPr lang="it-IT" sz="2000" dirty="0" smtClean="0">
                <a:latin typeface="Calibri" panose="020F0502020204030204" pitchFamily="34" charset="0"/>
                <a:ea typeface="Calibri"/>
                <a:cs typeface="Calibri" panose="020F0502020204030204" pitchFamily="34" charset="0"/>
              </a:rPr>
              <a:t>Sono </a:t>
            </a:r>
            <a:r>
              <a:rPr lang="it-IT" sz="2000" dirty="0">
                <a:latin typeface="Calibri" panose="020F0502020204030204" pitchFamily="34" charset="0"/>
                <a:ea typeface="Calibri"/>
                <a:cs typeface="Calibri" panose="020F0502020204030204" pitchFamily="34" charset="0"/>
              </a:rPr>
              <a:t>loro che hanno tessuto in un unico grande arco teologico tutta la storia del passato d'Israele a partire dalla </a:t>
            </a:r>
            <a:r>
              <a:rPr lang="it-IT" sz="2000" dirty="0" smtClean="0">
                <a:latin typeface="Calibri" panose="020F0502020204030204" pitchFamily="34" charset="0"/>
                <a:ea typeface="Calibri"/>
                <a:cs typeface="Calibri" panose="020F0502020204030204" pitchFamily="34" charset="0"/>
              </a:rPr>
              <a:t>creazione.</a:t>
            </a:r>
            <a:endParaRPr lang="it-IT" sz="2000" dirty="0">
              <a:latin typeface="Calibri" panose="020F0502020204030204" pitchFamily="34" charset="0"/>
              <a:ea typeface="Calibri"/>
              <a:cs typeface="Calibri" panose="020F0502020204030204" pitchFamily="34" charset="0"/>
            </a:endParaRPr>
          </a:p>
          <a:p>
            <a:pPr algn="just">
              <a:lnSpc>
                <a:spcPct val="115000"/>
              </a:lnSpc>
              <a:spcAft>
                <a:spcPts val="0"/>
              </a:spcAft>
            </a:pPr>
            <a:r>
              <a:rPr lang="it-IT" sz="2000" dirty="0">
                <a:latin typeface="Calibri" panose="020F0502020204030204" pitchFamily="34" charset="0"/>
                <a:ea typeface="Calibri"/>
                <a:cs typeface="Calibri" panose="020F0502020204030204" pitchFamily="34" charset="0"/>
              </a:rPr>
              <a:t>L'appello alla torà nelle parole profetiche è molto di più che il semplice riferimento a, delle normative etiche. È sempre il loro oggi, la loro vita, che viene modellata, interpretata alla luce di un passato riletto con gli occhi della fede</a:t>
            </a:r>
            <a:r>
              <a:rPr lang="it-IT" sz="2000" dirty="0" smtClean="0">
                <a:latin typeface="Calibri" panose="020F0502020204030204" pitchFamily="34" charset="0"/>
                <a:ea typeface="Calibri"/>
                <a:cs typeface="Calibri" panose="020F0502020204030204" pitchFamily="34" charset="0"/>
              </a:rPr>
              <a:t>.</a:t>
            </a:r>
            <a:endParaRPr lang="it-IT" sz="2000" dirty="0">
              <a:latin typeface="Calibri" panose="020F0502020204030204" pitchFamily="34" charset="0"/>
              <a:ea typeface="Calibri"/>
              <a:cs typeface="Calibri" panose="020F0502020204030204" pitchFamily="34" charset="0"/>
            </a:endParaRPr>
          </a:p>
          <a:p>
            <a:pPr algn="just">
              <a:lnSpc>
                <a:spcPct val="115000"/>
              </a:lnSpc>
              <a:spcAft>
                <a:spcPts val="0"/>
              </a:spcAft>
            </a:pPr>
            <a:r>
              <a:rPr lang="it-IT" sz="2000" dirty="0">
                <a:latin typeface="Calibri" panose="020F0502020204030204" pitchFamily="34" charset="0"/>
                <a:ea typeface="Calibri"/>
                <a:cs typeface="Calibri" panose="020F0502020204030204" pitchFamily="34" charset="0"/>
              </a:rPr>
              <a:t>È una conclusione che mette in crisi l'immagine dei profeti che </a:t>
            </a:r>
            <a:r>
              <a:rPr lang="it-IT" sz="2000" dirty="0" smtClean="0">
                <a:latin typeface="Calibri" panose="020F0502020204030204" pitchFamily="34" charset="0"/>
                <a:ea typeface="Calibri"/>
                <a:cs typeface="Calibri" panose="020F0502020204030204" pitchFamily="34" charset="0"/>
              </a:rPr>
              <a:t>ci veniva consegnata nel secolo scorso. </a:t>
            </a:r>
            <a:r>
              <a:rPr lang="it-IT" sz="2000" dirty="0">
                <a:latin typeface="Calibri" panose="020F0502020204030204" pitchFamily="34" charset="0"/>
                <a:ea typeface="Calibri"/>
                <a:cs typeface="Calibri" panose="020F0502020204030204" pitchFamily="34" charset="0"/>
              </a:rPr>
              <a:t>Essi venivano presentati come grandi personalità religiose rivoluzionarie. Sicuramente erano delle grandi personalità </a:t>
            </a:r>
            <a:r>
              <a:rPr lang="it-IT" sz="2000" dirty="0" smtClean="0">
                <a:latin typeface="Calibri" panose="020F0502020204030204" pitchFamily="34" charset="0"/>
                <a:ea typeface="Calibri"/>
                <a:cs typeface="Calibri" panose="020F0502020204030204" pitchFamily="34" charset="0"/>
              </a:rPr>
              <a:t>religiose, ma </a:t>
            </a:r>
            <a:r>
              <a:rPr lang="it-IT" sz="2000" dirty="0">
                <a:latin typeface="Calibri" panose="020F0502020204030204" pitchFamily="34" charset="0"/>
                <a:ea typeface="Calibri"/>
                <a:cs typeface="Calibri" panose="020F0502020204030204" pitchFamily="34" charset="0"/>
              </a:rPr>
              <a:t>la loro forza rivoluzionaria consiste non nell'inventare novità, ma nel riscoprire, attraverso il ritorno alle proprie radici, quella dimensione che vale sempre, che è </a:t>
            </a:r>
            <a:r>
              <a:rPr lang="it-IT" sz="2000" dirty="0" smtClean="0">
                <a:latin typeface="Calibri" panose="020F0502020204030204" pitchFamily="34" charset="0"/>
                <a:ea typeface="Calibri"/>
                <a:cs typeface="Calibri" panose="020F0502020204030204" pitchFamily="34" charset="0"/>
              </a:rPr>
              <a:t>eterna.</a:t>
            </a:r>
          </a:p>
          <a:p>
            <a:pPr algn="just">
              <a:lnSpc>
                <a:spcPct val="115000"/>
              </a:lnSpc>
              <a:spcAft>
                <a:spcPts val="0"/>
              </a:spcAft>
            </a:pPr>
            <a:r>
              <a:rPr lang="it-IT" sz="2000" dirty="0" smtClean="0">
                <a:latin typeface="Calibri" panose="020F0502020204030204" pitchFamily="34" charset="0"/>
                <a:ea typeface="Calibri"/>
                <a:cs typeface="Calibri" panose="020F0502020204030204" pitchFamily="34" charset="0"/>
              </a:rPr>
              <a:t>I </a:t>
            </a:r>
            <a:r>
              <a:rPr lang="it-IT" sz="2000" dirty="0">
                <a:latin typeface="Calibri" panose="020F0502020204030204" pitchFamily="34" charset="0"/>
                <a:ea typeface="Calibri"/>
                <a:cs typeface="Calibri" panose="020F0502020204030204" pitchFamily="34" charset="0"/>
              </a:rPr>
              <a:t>profeti sono rivoluzionari: il riferimento al passato è la loro vera forza critica.</a:t>
            </a:r>
          </a:p>
          <a:p>
            <a:endParaRPr lang="it-IT" sz="2000" dirty="0"/>
          </a:p>
        </p:txBody>
      </p:sp>
    </p:spTree>
    <p:extLst>
      <p:ext uri="{BB962C8B-B14F-4D97-AF65-F5344CB8AC3E}">
        <p14:creationId xmlns:p14="http://schemas.microsoft.com/office/powerpoint/2010/main" val="1408945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6211016"/>
          </a:xfrm>
        </p:spPr>
        <p:txBody>
          <a:bodyPr>
            <a:normAutofit fontScale="70000" lnSpcReduction="20000"/>
          </a:bodyPr>
          <a:lstStyle/>
          <a:p>
            <a:pPr marL="0" indent="0" algn="ctr">
              <a:buNone/>
            </a:pPr>
            <a:r>
              <a:rPr lang="it-IT" sz="3200" b="1" dirty="0">
                <a:latin typeface="Calibri" panose="020F0502020204030204" pitchFamily="34" charset="0"/>
                <a:cs typeface="Calibri" panose="020F0502020204030204" pitchFamily="34" charset="0"/>
              </a:rPr>
              <a:t>LE TRE GRANDI RACCOLTE </a:t>
            </a:r>
            <a:r>
              <a:rPr lang="it-IT" sz="3200" dirty="0">
                <a:latin typeface="Calibri" panose="020F0502020204030204" pitchFamily="34" charset="0"/>
                <a:cs typeface="Calibri" panose="020F0502020204030204" pitchFamily="34" charset="0"/>
              </a:rPr>
              <a:t>dei libri sacri </a:t>
            </a:r>
            <a:r>
              <a:rPr lang="it-IT" sz="3200" dirty="0" smtClean="0">
                <a:latin typeface="Calibri" panose="020F0502020204030204" pitchFamily="34" charset="0"/>
                <a:cs typeface="Calibri" panose="020F0502020204030204" pitchFamily="34" charset="0"/>
              </a:rPr>
              <a:t>del Primo </a:t>
            </a:r>
            <a:r>
              <a:rPr lang="it-IT" sz="3200" dirty="0">
                <a:latin typeface="Calibri" panose="020F0502020204030204" pitchFamily="34" charset="0"/>
                <a:cs typeface="Calibri" panose="020F0502020204030204" pitchFamily="34" charset="0"/>
              </a:rPr>
              <a:t>Testamento</a:t>
            </a:r>
          </a:p>
          <a:p>
            <a:pPr marL="0" indent="0">
              <a:buNone/>
            </a:pPr>
            <a:endParaRPr lang="it-IT" dirty="0">
              <a:latin typeface="Calibri" panose="020F0502020204030204" pitchFamily="34" charset="0"/>
              <a:cs typeface="Calibri" panose="020F0502020204030204" pitchFamily="34" charset="0"/>
            </a:endParaRPr>
          </a:p>
          <a:p>
            <a:r>
              <a:rPr lang="it-IT" sz="2400" b="1" dirty="0" smtClean="0">
                <a:latin typeface="Calibri" panose="020F0502020204030204" pitchFamily="34" charset="0"/>
                <a:cs typeface="Calibri" panose="020F0502020204030204" pitchFamily="34" charset="0"/>
              </a:rPr>
              <a:t>La Legge </a:t>
            </a:r>
            <a:r>
              <a:rPr lang="it-IT" sz="2400" b="1" dirty="0">
                <a:latin typeface="Calibri" panose="020F0502020204030204" pitchFamily="34" charset="0"/>
                <a:cs typeface="Calibri" panose="020F0502020204030204" pitchFamily="34" charset="0"/>
              </a:rPr>
              <a:t>(</a:t>
            </a:r>
            <a:r>
              <a:rPr lang="it-IT" sz="2400" b="1" dirty="0" err="1">
                <a:latin typeface="Calibri" panose="020F0502020204030204" pitchFamily="34" charset="0"/>
                <a:cs typeface="Calibri" panose="020F0502020204030204" pitchFamily="34" charset="0"/>
              </a:rPr>
              <a:t>Toràh</a:t>
            </a:r>
            <a:r>
              <a:rPr lang="it-IT" sz="2400" b="1" dirty="0">
                <a:latin typeface="Calibri" panose="020F0502020204030204" pitchFamily="34" charset="0"/>
                <a:cs typeface="Calibri" panose="020F0502020204030204" pitchFamily="34" charset="0"/>
              </a:rPr>
              <a:t>) </a:t>
            </a:r>
            <a:r>
              <a:rPr lang="it-IT" sz="2400" dirty="0">
                <a:latin typeface="Calibri" panose="020F0502020204030204" pitchFamily="34" charset="0"/>
                <a:cs typeface="Calibri" panose="020F0502020204030204" pitchFamily="34" charset="0"/>
              </a:rPr>
              <a:t>= i cinque </a:t>
            </a:r>
            <a:r>
              <a:rPr lang="it-IT" sz="2400" dirty="0" smtClean="0">
                <a:latin typeface="Calibri" panose="020F0502020204030204" pitchFamily="34" charset="0"/>
                <a:cs typeface="Calibri" panose="020F0502020204030204" pitchFamily="34" charset="0"/>
              </a:rPr>
              <a:t>libri del </a:t>
            </a:r>
            <a:r>
              <a:rPr lang="it-IT" sz="2400" dirty="0">
                <a:latin typeface="Calibri" panose="020F0502020204030204" pitchFamily="34" charset="0"/>
                <a:cs typeface="Calibri" panose="020F0502020204030204" pitchFamily="34" charset="0"/>
              </a:rPr>
              <a:t>Pentateuco: Genesi, Esodo, Levitico, Numeri e </a:t>
            </a:r>
            <a:r>
              <a:rPr lang="it-IT" sz="2400" dirty="0" smtClean="0">
                <a:latin typeface="Calibri" panose="020F0502020204030204" pitchFamily="34" charset="0"/>
                <a:cs typeface="Calibri" panose="020F0502020204030204" pitchFamily="34" charset="0"/>
              </a:rPr>
              <a:t>Deuteronomio;</a:t>
            </a:r>
          </a:p>
          <a:p>
            <a:pPr marL="0" indent="0">
              <a:buNone/>
            </a:pPr>
            <a:endParaRPr lang="it-IT" sz="900" dirty="0">
              <a:latin typeface="Calibri" panose="020F0502020204030204" pitchFamily="34" charset="0"/>
              <a:cs typeface="Calibri" panose="020F0502020204030204" pitchFamily="34" charset="0"/>
            </a:endParaRPr>
          </a:p>
          <a:p>
            <a:r>
              <a:rPr lang="it-IT" sz="2400" b="1" dirty="0" smtClean="0">
                <a:latin typeface="Calibri" panose="020F0502020204030204" pitchFamily="34" charset="0"/>
                <a:cs typeface="Calibri" panose="020F0502020204030204" pitchFamily="34" charset="0"/>
              </a:rPr>
              <a:t>I Profeti </a:t>
            </a:r>
            <a:r>
              <a:rPr lang="it-IT" sz="2400" b="1" dirty="0">
                <a:latin typeface="Calibri" panose="020F0502020204030204" pitchFamily="34" charset="0"/>
                <a:cs typeface="Calibri" panose="020F0502020204030204" pitchFamily="34" charset="0"/>
              </a:rPr>
              <a:t>(</a:t>
            </a:r>
            <a:r>
              <a:rPr lang="it-IT" sz="2400" b="1" dirty="0" err="1" smtClean="0">
                <a:latin typeface="Calibri" panose="020F0502020204030204" pitchFamily="34" charset="0"/>
                <a:cs typeface="Calibri" panose="020F0502020204030204" pitchFamily="34" charset="0"/>
              </a:rPr>
              <a:t>Nebiim</a:t>
            </a:r>
            <a:r>
              <a:rPr lang="it-IT" sz="2400" b="1" dirty="0" smtClean="0">
                <a:latin typeface="Calibri" panose="020F0502020204030204" pitchFamily="34" charset="0"/>
                <a:cs typeface="Calibri" panose="020F0502020204030204" pitchFamily="34" charset="0"/>
              </a:rPr>
              <a:t>)</a:t>
            </a:r>
            <a:r>
              <a:rPr lang="it-IT" sz="2400" dirty="0" smtClean="0">
                <a:latin typeface="Calibri" panose="020F0502020204030204" pitchFamily="34" charset="0"/>
                <a:cs typeface="Calibri" panose="020F0502020204030204" pitchFamily="34" charset="0"/>
              </a:rPr>
              <a:t>, </a:t>
            </a:r>
            <a:r>
              <a:rPr lang="it-IT" sz="2400" dirty="0">
                <a:latin typeface="Calibri" panose="020F0502020204030204" pitchFamily="34" charset="0"/>
                <a:cs typeface="Calibri" panose="020F0502020204030204" pitchFamily="34" charset="0"/>
              </a:rPr>
              <a:t>distinti in:</a:t>
            </a:r>
          </a:p>
          <a:p>
            <a:r>
              <a:rPr lang="it-IT" sz="2400" b="1" dirty="0" smtClean="0">
                <a:latin typeface="Calibri" panose="020F0502020204030204" pitchFamily="34" charset="0"/>
                <a:cs typeface="Calibri" panose="020F0502020204030204" pitchFamily="34" charset="0"/>
              </a:rPr>
              <a:t>“anteriori</a:t>
            </a:r>
            <a:r>
              <a:rPr lang="it-IT" sz="2400" b="1" dirty="0">
                <a:latin typeface="Calibri" panose="020F0502020204030204" pitchFamily="34" charset="0"/>
                <a:cs typeface="Calibri" panose="020F0502020204030204" pitchFamily="34" charset="0"/>
              </a:rPr>
              <a:t>”</a:t>
            </a:r>
            <a:r>
              <a:rPr lang="it-IT" sz="2400" dirty="0">
                <a:latin typeface="Calibri" panose="020F0502020204030204" pitchFamily="34" charset="0"/>
                <a:cs typeface="Calibri" panose="020F0502020204030204" pitchFamily="34" charset="0"/>
              </a:rPr>
              <a:t>= i sei libri da noi detti “storici”: Giosuè, Giudici, 1-2 Samuele e 1-2 Re;</a:t>
            </a:r>
          </a:p>
          <a:p>
            <a:r>
              <a:rPr lang="it-IT" sz="2400" b="1" dirty="0" smtClean="0">
                <a:latin typeface="Calibri" panose="020F0502020204030204" pitchFamily="34" charset="0"/>
                <a:cs typeface="Calibri" panose="020F0502020204030204" pitchFamily="34" charset="0"/>
              </a:rPr>
              <a:t>“</a:t>
            </a:r>
            <a:r>
              <a:rPr lang="it-IT" sz="2400" b="1" dirty="0">
                <a:latin typeface="Calibri" panose="020F0502020204030204" pitchFamily="34" charset="0"/>
                <a:cs typeface="Calibri" panose="020F0502020204030204" pitchFamily="34" charset="0"/>
              </a:rPr>
              <a:t>posteriori” o “scrittori”</a:t>
            </a:r>
            <a:r>
              <a:rPr lang="it-IT" sz="2400" dirty="0">
                <a:latin typeface="Calibri" panose="020F0502020204030204" pitchFamily="34" charset="0"/>
                <a:cs typeface="Calibri" panose="020F0502020204030204" pitchFamily="34" charset="0"/>
              </a:rPr>
              <a:t> tre maggiori (Isaia, Geremia ed Ezechiele)... e 12 minori (Osea, Gioele, Amos, </a:t>
            </a:r>
            <a:r>
              <a:rPr lang="it-IT" sz="2400" dirty="0" err="1">
                <a:latin typeface="Calibri" panose="020F0502020204030204" pitchFamily="34" charset="0"/>
                <a:cs typeface="Calibri" panose="020F0502020204030204" pitchFamily="34" charset="0"/>
              </a:rPr>
              <a:t>Abdia</a:t>
            </a:r>
            <a:r>
              <a:rPr lang="it-IT" sz="2400" dirty="0">
                <a:latin typeface="Calibri" panose="020F0502020204030204" pitchFamily="34" charset="0"/>
                <a:cs typeface="Calibri" panose="020F0502020204030204" pitchFamily="34" charset="0"/>
              </a:rPr>
              <a:t>, Giona, </a:t>
            </a:r>
            <a:r>
              <a:rPr lang="it-IT" sz="2400" dirty="0" err="1">
                <a:latin typeface="Calibri" panose="020F0502020204030204" pitchFamily="34" charset="0"/>
                <a:cs typeface="Calibri" panose="020F0502020204030204" pitchFamily="34" charset="0"/>
              </a:rPr>
              <a:t>Michea</a:t>
            </a:r>
            <a:r>
              <a:rPr lang="it-IT" sz="2400" dirty="0">
                <a:latin typeface="Calibri" panose="020F0502020204030204" pitchFamily="34" charset="0"/>
                <a:cs typeface="Calibri" panose="020F0502020204030204" pitchFamily="34" charset="0"/>
              </a:rPr>
              <a:t>, Nahum, </a:t>
            </a:r>
            <a:r>
              <a:rPr lang="it-IT" sz="2400" dirty="0" err="1">
                <a:latin typeface="Calibri" panose="020F0502020204030204" pitchFamily="34" charset="0"/>
                <a:cs typeface="Calibri" panose="020F0502020204030204" pitchFamily="34" charset="0"/>
              </a:rPr>
              <a:t>Abacuc</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Sofonia</a:t>
            </a:r>
            <a:r>
              <a:rPr lang="it-IT" sz="2400" dirty="0">
                <a:latin typeface="Calibri" panose="020F0502020204030204" pitchFamily="34" charset="0"/>
                <a:cs typeface="Calibri" panose="020F0502020204030204" pitchFamily="34" charset="0"/>
              </a:rPr>
              <a:t>, Aggeo, Zaccaria, </a:t>
            </a:r>
            <a:r>
              <a:rPr lang="it-IT" sz="2400" dirty="0" err="1">
                <a:latin typeface="Calibri" panose="020F0502020204030204" pitchFamily="34" charset="0"/>
                <a:cs typeface="Calibri" panose="020F0502020204030204" pitchFamily="34" charset="0"/>
              </a:rPr>
              <a:t>Malachia</a:t>
            </a:r>
            <a:r>
              <a:rPr lang="it-IT" sz="2400" dirty="0" smtClean="0">
                <a:latin typeface="Calibri" panose="020F0502020204030204" pitchFamily="34" charset="0"/>
                <a:cs typeface="Calibri" panose="020F0502020204030204" pitchFamily="34" charset="0"/>
              </a:rPr>
              <a:t>);</a:t>
            </a:r>
          </a:p>
          <a:p>
            <a:pPr algn="just"/>
            <a:r>
              <a:rPr lang="it-IT" sz="2400" dirty="0" smtClean="0">
                <a:latin typeface="Calibri" panose="020F0502020204030204" pitchFamily="34" charset="0"/>
                <a:cs typeface="Calibri" panose="020F0502020204030204" pitchFamily="34" charset="0"/>
              </a:rPr>
              <a:t>La classificazione dei libri </a:t>
            </a:r>
            <a:r>
              <a:rPr lang="it-IT" sz="2400" i="1" dirty="0" smtClean="0">
                <a:latin typeface="Calibri" panose="020F0502020204030204" pitchFamily="34" charset="0"/>
                <a:cs typeface="Calibri" panose="020F0502020204030204" pitchFamily="34" charset="0"/>
              </a:rPr>
              <a:t>storici </a:t>
            </a:r>
            <a:r>
              <a:rPr lang="it-IT" sz="2400" dirty="0" smtClean="0">
                <a:latin typeface="Calibri" panose="020F0502020204030204" pitchFamily="34" charset="0"/>
                <a:cs typeface="Calibri" panose="020F0502020204030204" pitchFamily="34" charset="0"/>
              </a:rPr>
              <a:t>tra i profeti è corretta non solo perché in questi libri sono raccolte le tradizioni dei primi profeti che non hanno lasciato nessun scritto, ma più profondamente perché la profezia è l’interpretazione del presente e della storia. </a:t>
            </a:r>
          </a:p>
          <a:p>
            <a:pPr marL="265113" indent="0" algn="just">
              <a:buNone/>
            </a:pPr>
            <a:r>
              <a:rPr lang="it-IT" sz="2400" dirty="0" smtClean="0">
                <a:latin typeface="Calibri" panose="020F0502020204030204" pitchFamily="34" charset="0"/>
                <a:cs typeface="Calibri" panose="020F0502020204030204" pitchFamily="34" charset="0"/>
              </a:rPr>
              <a:t>Il profeta infatti rende percepibile la presenza di Dio e del suo progetto nella storia di ogni tempo.</a:t>
            </a:r>
          </a:p>
          <a:p>
            <a:pPr algn="just"/>
            <a:r>
              <a:rPr lang="it-IT" sz="2400" dirty="0" smtClean="0">
                <a:latin typeface="Calibri"/>
                <a:ea typeface="Calibri"/>
                <a:cs typeface="Arial"/>
              </a:rPr>
              <a:t>Il </a:t>
            </a:r>
            <a:r>
              <a:rPr lang="it-IT" sz="2400" dirty="0">
                <a:latin typeface="Calibri"/>
                <a:ea typeface="Calibri"/>
                <a:cs typeface="Arial"/>
              </a:rPr>
              <a:t>passaggio dalla profezia non scritta ai profeti “scrittori” sarebbe dovuto a una novità assoluta nel messaggio: “rifiuto del riformismo, per cedere il passo alla rottura totale con le strutture vigenti</a:t>
            </a:r>
            <a:r>
              <a:rPr lang="it-IT" sz="2400" dirty="0" smtClean="0">
                <a:latin typeface="Calibri"/>
                <a:ea typeface="Calibri"/>
                <a:cs typeface="Arial"/>
              </a:rPr>
              <a:t>”(</a:t>
            </a:r>
            <a:r>
              <a:rPr lang="it-IT" sz="2400" b="1" cap="small" dirty="0" err="1" smtClean="0">
                <a:latin typeface="Calibri"/>
                <a:ea typeface="Calibri"/>
                <a:cs typeface="Arial"/>
              </a:rPr>
              <a:t>Sicre</a:t>
            </a:r>
            <a:r>
              <a:rPr lang="it-IT" sz="2400" b="1" cap="small" dirty="0" smtClean="0">
                <a:latin typeface="Calibri"/>
                <a:ea typeface="Calibri"/>
                <a:cs typeface="Arial"/>
              </a:rPr>
              <a:t>)</a:t>
            </a:r>
            <a:r>
              <a:rPr lang="it-IT" sz="2400" dirty="0" smtClean="0">
                <a:latin typeface="Calibri"/>
                <a:ea typeface="Calibri"/>
                <a:cs typeface="Arial"/>
              </a:rPr>
              <a:t>: (</a:t>
            </a:r>
            <a:r>
              <a:rPr lang="it-IT" sz="2400" dirty="0">
                <a:latin typeface="Calibri"/>
                <a:ea typeface="Calibri"/>
                <a:cs typeface="Arial"/>
              </a:rPr>
              <a:t>da Osea in poi; </a:t>
            </a:r>
            <a:r>
              <a:rPr lang="it-IT" sz="2400" dirty="0" err="1">
                <a:latin typeface="Calibri"/>
                <a:ea typeface="Calibri"/>
                <a:cs typeface="Arial"/>
              </a:rPr>
              <a:t>cf</a:t>
            </a:r>
            <a:r>
              <a:rPr lang="it-IT" sz="2400" dirty="0">
                <a:latin typeface="Calibri"/>
                <a:ea typeface="Calibri"/>
                <a:cs typeface="Arial"/>
              </a:rPr>
              <a:t>. </a:t>
            </a:r>
            <a:r>
              <a:rPr lang="it-IT" sz="2400" dirty="0" err="1">
                <a:latin typeface="Calibri"/>
                <a:ea typeface="Calibri"/>
                <a:cs typeface="Arial"/>
              </a:rPr>
              <a:t>Is</a:t>
            </a:r>
            <a:r>
              <a:rPr lang="it-IT" sz="2400" dirty="0">
                <a:latin typeface="Calibri"/>
                <a:ea typeface="Calibri"/>
                <a:cs typeface="Arial"/>
              </a:rPr>
              <a:t> 6,9-13 = necessità anzi di favorire questa “distruzione” per poi ricostruire) </a:t>
            </a:r>
            <a:endParaRPr lang="it-IT" sz="2400" dirty="0" smtClean="0">
              <a:latin typeface="Calibri"/>
              <a:ea typeface="Calibri"/>
              <a:cs typeface="Arial"/>
            </a:endParaRPr>
          </a:p>
          <a:p>
            <a:pPr marL="0" indent="0" algn="just">
              <a:buNone/>
            </a:pPr>
            <a:endParaRPr lang="it-IT" sz="900" dirty="0">
              <a:latin typeface="Calibri" panose="020F0502020204030204" pitchFamily="34" charset="0"/>
              <a:cs typeface="Calibri" panose="020F0502020204030204" pitchFamily="34" charset="0"/>
            </a:endParaRPr>
          </a:p>
          <a:p>
            <a:r>
              <a:rPr lang="it-IT" sz="2400" b="1" dirty="0" smtClean="0">
                <a:latin typeface="Calibri" panose="020F0502020204030204" pitchFamily="34" charset="0"/>
                <a:cs typeface="Calibri" panose="020F0502020204030204" pitchFamily="34" charset="0"/>
              </a:rPr>
              <a:t>Gli Scritti </a:t>
            </a:r>
            <a:r>
              <a:rPr lang="it-IT" sz="2400" b="1" dirty="0">
                <a:latin typeface="Calibri" panose="020F0502020204030204" pitchFamily="34" charset="0"/>
                <a:cs typeface="Calibri" panose="020F0502020204030204" pitchFamily="34" charset="0"/>
              </a:rPr>
              <a:t>(</a:t>
            </a:r>
            <a:r>
              <a:rPr lang="it-IT" sz="2400" b="1" dirty="0" err="1" smtClean="0">
                <a:latin typeface="Calibri" panose="020F0502020204030204" pitchFamily="34" charset="0"/>
                <a:cs typeface="Calibri" panose="020F0502020204030204" pitchFamily="34" charset="0"/>
              </a:rPr>
              <a:t>Ketubim</a:t>
            </a:r>
            <a:r>
              <a:rPr lang="it-IT" sz="2400" b="1" dirty="0">
                <a:latin typeface="Calibri" panose="020F0502020204030204" pitchFamily="34" charset="0"/>
                <a:cs typeface="Calibri" panose="020F0502020204030204" pitchFamily="34" charset="0"/>
              </a:rPr>
              <a:t>) </a:t>
            </a:r>
            <a:r>
              <a:rPr lang="it-IT" sz="2400" dirty="0">
                <a:latin typeface="Calibri" panose="020F0502020204030204" pitchFamily="34" charset="0"/>
                <a:cs typeface="Calibri" panose="020F0502020204030204" pitchFamily="34" charset="0"/>
              </a:rPr>
              <a:t>= Salmi, libri sapienziali (Proverbi, Giobbe, </a:t>
            </a:r>
            <a:r>
              <a:rPr lang="it-IT" sz="2400" dirty="0" err="1">
                <a:latin typeface="Calibri" panose="020F0502020204030204" pitchFamily="34" charset="0"/>
                <a:cs typeface="Calibri" panose="020F0502020204030204" pitchFamily="34" charset="0"/>
              </a:rPr>
              <a:t>Qoèlet</a:t>
            </a:r>
            <a:r>
              <a:rPr lang="it-IT" sz="2400" dirty="0">
                <a:latin typeface="Calibri" panose="020F0502020204030204" pitchFamily="34" charset="0"/>
                <a:cs typeface="Calibri" panose="020F0502020204030204" pitchFamily="34" charset="0"/>
              </a:rPr>
              <a:t> ... ) e </a:t>
            </a:r>
            <a:r>
              <a:rPr lang="it-IT" sz="2400" dirty="0" smtClean="0">
                <a:latin typeface="Calibri" panose="020F0502020204030204" pitchFamily="34" charset="0"/>
                <a:cs typeface="Calibri" panose="020F0502020204030204" pitchFamily="34" charset="0"/>
              </a:rPr>
              <a:t>libri storici </a:t>
            </a:r>
            <a:r>
              <a:rPr lang="it-IT" sz="2400" dirty="0">
                <a:latin typeface="Calibri" panose="020F0502020204030204" pitchFamily="34" charset="0"/>
                <a:cs typeface="Calibri" panose="020F0502020204030204" pitchFamily="34" charset="0"/>
              </a:rPr>
              <a:t>(Esdra e </a:t>
            </a:r>
            <a:r>
              <a:rPr lang="it-IT" sz="2400" dirty="0" err="1">
                <a:latin typeface="Calibri" panose="020F0502020204030204" pitchFamily="34" charset="0"/>
                <a:cs typeface="Calibri" panose="020F0502020204030204" pitchFamily="34" charset="0"/>
              </a:rPr>
              <a:t>Neemia</a:t>
            </a:r>
            <a:r>
              <a:rPr lang="it-IT" sz="2400" dirty="0">
                <a:latin typeface="Calibri" panose="020F0502020204030204" pitchFamily="34" charset="0"/>
                <a:cs typeface="Calibri" panose="020F0502020204030204" pitchFamily="34" charset="0"/>
              </a:rPr>
              <a:t>, 1-2 Cronache...), libretti e "romanzi' sapienziali (Tobia, Giuditta, Ester, Cantico dei Cantici), l'apocalittico Daniele... quasi tutti del dopo esilio</a:t>
            </a:r>
            <a:r>
              <a:rPr lang="it-IT" sz="2400" dirty="0" smtClean="0">
                <a:latin typeface="Calibri" panose="020F0502020204030204" pitchFamily="34" charset="0"/>
                <a:cs typeface="Calibri" panose="020F0502020204030204" pitchFamily="34" charset="0"/>
              </a:rPr>
              <a:t>.</a:t>
            </a:r>
          </a:p>
          <a:p>
            <a:pPr marL="0" indent="0">
              <a:buNone/>
            </a:pPr>
            <a:endParaRPr lang="it-IT" sz="900" dirty="0" smtClean="0">
              <a:latin typeface="Calibri" panose="020F0502020204030204" pitchFamily="34" charset="0"/>
              <a:cs typeface="Calibri" panose="020F0502020204030204" pitchFamily="34" charset="0"/>
            </a:endParaRPr>
          </a:p>
          <a:p>
            <a:r>
              <a:rPr lang="it-IT" sz="2400" dirty="0" smtClean="0">
                <a:latin typeface="Calibri" panose="020F0502020204030204" pitchFamily="34" charset="0"/>
                <a:cs typeface="Calibri" panose="020F0502020204030204" pitchFamily="34" charset="0"/>
              </a:rPr>
              <a:t>Diverso è l’ordine che troviamo nella tradizione ebraica, greca e latina.</a:t>
            </a:r>
          </a:p>
          <a:p>
            <a:pPr marL="0" indent="0">
              <a:buNone/>
            </a:pPr>
            <a:endParaRPr lang="it-IT" sz="10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46670811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80020114"/>
              </p:ext>
            </p:extLst>
          </p:nvPr>
        </p:nvGraphicFramePr>
        <p:xfrm>
          <a:off x="539552" y="549500"/>
          <a:ext cx="8136904" cy="5547360"/>
        </p:xfrm>
        <a:graphic>
          <a:graphicData uri="http://schemas.openxmlformats.org/drawingml/2006/table">
            <a:tbl>
              <a:tblPr firstRow="1" firstCol="1" bandRow="1">
                <a:tableStyleId>{5C22544A-7EE6-4342-B048-85BDC9FD1C3A}</a:tableStyleId>
              </a:tblPr>
              <a:tblGrid>
                <a:gridCol w="1467417"/>
                <a:gridCol w="5085311"/>
                <a:gridCol w="1584176"/>
              </a:tblGrid>
              <a:tr h="5183756">
                <a:tc>
                  <a:txBody>
                    <a:bodyPr/>
                    <a:lstStyle/>
                    <a:p>
                      <a:pPr algn="just">
                        <a:spcAft>
                          <a:spcPts val="0"/>
                        </a:spcAft>
                      </a:pPr>
                      <a:r>
                        <a:rPr lang="it-IT" sz="1400" dirty="0" err="1">
                          <a:effectLst/>
                        </a:rPr>
                        <a:t>ca</a:t>
                      </a:r>
                      <a:r>
                        <a:rPr lang="it-IT" sz="1400" dirty="0">
                          <a:effectLst/>
                        </a:rPr>
                        <a:t>. 1850 a.C. </a:t>
                      </a:r>
                    </a:p>
                    <a:p>
                      <a:pPr algn="just">
                        <a:spcAft>
                          <a:spcPts val="0"/>
                        </a:spcAft>
                      </a:pPr>
                      <a:endParaRPr lang="it-IT" sz="1400" dirty="0" smtClean="0">
                        <a:effectLst/>
                      </a:endParaRPr>
                    </a:p>
                    <a:p>
                      <a:pPr algn="just">
                        <a:spcAft>
                          <a:spcPts val="0"/>
                        </a:spcAft>
                      </a:pPr>
                      <a:r>
                        <a:rPr lang="it-IT" sz="1400" dirty="0" err="1" smtClean="0">
                          <a:effectLst/>
                        </a:rPr>
                        <a:t>ca</a:t>
                      </a:r>
                      <a:r>
                        <a:rPr lang="it-IT" sz="1400" dirty="0">
                          <a:effectLst/>
                        </a:rPr>
                        <a:t>. 1250 a.C.</a:t>
                      </a: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r>
                        <a:rPr lang="it-IT" sz="1400" dirty="0" err="1" smtClean="0">
                          <a:effectLst/>
                        </a:rPr>
                        <a:t>ca</a:t>
                      </a:r>
                      <a:r>
                        <a:rPr lang="it-IT" sz="1400" dirty="0">
                          <a:effectLst/>
                        </a:rPr>
                        <a:t>. </a:t>
                      </a:r>
                      <a:r>
                        <a:rPr lang="it-IT" sz="1400" dirty="0" smtClean="0">
                          <a:effectLst/>
                        </a:rPr>
                        <a:t>1030 </a:t>
                      </a:r>
                      <a:r>
                        <a:rPr lang="it-IT" sz="1400" dirty="0">
                          <a:effectLst/>
                        </a:rPr>
                        <a:t>a.C.</a:t>
                      </a: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r>
                        <a:rPr lang="it-IT" sz="1400" dirty="0" smtClean="0">
                          <a:effectLst/>
                        </a:rPr>
                        <a:t>931 </a:t>
                      </a:r>
                      <a:r>
                        <a:rPr lang="it-IT" sz="1400" dirty="0" err="1">
                          <a:effectLst/>
                        </a:rPr>
                        <a:t>a.C</a:t>
                      </a:r>
                      <a:endParaRPr lang="it-IT" sz="1400" dirty="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r>
                        <a:rPr lang="it-IT" sz="1400" dirty="0" smtClean="0">
                          <a:effectLst/>
                        </a:rPr>
                        <a:t>538 </a:t>
                      </a:r>
                      <a:r>
                        <a:rPr lang="it-IT" sz="1400" dirty="0" err="1" smtClean="0">
                          <a:effectLst/>
                        </a:rPr>
                        <a:t>a.C</a:t>
                      </a: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r>
                        <a:rPr lang="it-IT" sz="1400" dirty="0" smtClean="0">
                          <a:effectLst/>
                        </a:rPr>
                        <a:t>333</a:t>
                      </a:r>
                      <a:r>
                        <a:rPr lang="it-IT" sz="1400" baseline="0" dirty="0" smtClean="0">
                          <a:effectLst/>
                        </a:rPr>
                        <a:t> a.C.</a:t>
                      </a:r>
                    </a:p>
                    <a:p>
                      <a:pPr algn="just">
                        <a:spcAft>
                          <a:spcPts val="0"/>
                        </a:spcAft>
                      </a:pPr>
                      <a:endParaRPr lang="it-IT" sz="1400" baseline="0" dirty="0" smtClean="0">
                        <a:effectLst/>
                      </a:endParaRPr>
                    </a:p>
                    <a:p>
                      <a:pPr algn="just">
                        <a:spcAft>
                          <a:spcPts val="0"/>
                        </a:spcAft>
                      </a:pPr>
                      <a:endParaRPr lang="it-IT" sz="1400" baseline="0" dirty="0" smtClean="0">
                        <a:effectLst/>
                      </a:endParaRPr>
                    </a:p>
                    <a:p>
                      <a:pPr algn="just">
                        <a:spcAft>
                          <a:spcPts val="0"/>
                        </a:spcAft>
                      </a:pPr>
                      <a:r>
                        <a:rPr lang="it-IT" sz="1400" baseline="0" dirty="0" smtClean="0">
                          <a:effectLst/>
                        </a:rPr>
                        <a:t>63 a.C.</a:t>
                      </a:r>
                      <a:endParaRPr lang="it-IT" sz="1400" dirty="0">
                        <a:effectLst/>
                      </a:endParaRPr>
                    </a:p>
                  </a:txBody>
                  <a:tcPr marL="52348" marR="52348" marT="0" marB="0"/>
                </a:tc>
                <a:tc>
                  <a:txBody>
                    <a:bodyPr/>
                    <a:lstStyle/>
                    <a:p>
                      <a:pPr algn="just">
                        <a:spcAft>
                          <a:spcPts val="0"/>
                        </a:spcAft>
                      </a:pPr>
                      <a:r>
                        <a:rPr lang="it-IT" sz="1400" dirty="0" smtClean="0">
                          <a:effectLst/>
                        </a:rPr>
                        <a:t>Vocazione </a:t>
                      </a:r>
                      <a:r>
                        <a:rPr lang="it-IT" sz="1400" dirty="0">
                          <a:effectLst/>
                        </a:rPr>
                        <a:t>di Abramo e storia dei Patriarchi</a:t>
                      </a:r>
                      <a:r>
                        <a:rPr lang="it-IT" sz="1400" dirty="0" smtClean="0">
                          <a:effectLst/>
                        </a:rPr>
                        <a:t>.</a:t>
                      </a:r>
                    </a:p>
                    <a:p>
                      <a:pPr algn="just">
                        <a:spcAft>
                          <a:spcPts val="0"/>
                        </a:spcAft>
                      </a:pPr>
                      <a:endParaRPr lang="it-IT" sz="1400" dirty="0">
                        <a:effectLst/>
                      </a:endParaRPr>
                    </a:p>
                    <a:p>
                      <a:pPr algn="just">
                        <a:spcAft>
                          <a:spcPts val="0"/>
                        </a:spcAft>
                      </a:pPr>
                      <a:r>
                        <a:rPr lang="it-IT" sz="1400" dirty="0" smtClean="0">
                          <a:effectLst/>
                        </a:rPr>
                        <a:t>Vocazione </a:t>
                      </a:r>
                      <a:r>
                        <a:rPr lang="it-IT" sz="1400" dirty="0">
                          <a:effectLst/>
                        </a:rPr>
                        <a:t>di Mosè, ESODO dall'Egitto</a:t>
                      </a:r>
                      <a:r>
                        <a:rPr lang="it-IT" sz="1400" dirty="0" smtClean="0">
                          <a:effectLst/>
                        </a:rPr>
                        <a:t>;</a:t>
                      </a:r>
                    </a:p>
                    <a:p>
                      <a:pPr algn="just">
                        <a:spcAft>
                          <a:spcPts val="0"/>
                        </a:spcAft>
                      </a:pPr>
                      <a:endParaRPr lang="it-IT" sz="1400" dirty="0" smtClean="0">
                        <a:effectLst/>
                      </a:endParaRPr>
                    </a:p>
                    <a:p>
                      <a:pPr algn="just">
                        <a:spcAft>
                          <a:spcPts val="0"/>
                        </a:spcAft>
                      </a:pPr>
                      <a:r>
                        <a:rPr lang="it-IT" sz="1400" dirty="0" smtClean="0">
                          <a:effectLst/>
                        </a:rPr>
                        <a:t>PERIODO </a:t>
                      </a:r>
                      <a:r>
                        <a:rPr lang="it-IT" sz="1400" dirty="0">
                          <a:effectLst/>
                        </a:rPr>
                        <a:t>DEI GIUDICI</a:t>
                      </a:r>
                      <a:r>
                        <a:rPr lang="it-IT" sz="1400" dirty="0" smtClean="0">
                          <a:effectLst/>
                        </a:rPr>
                        <a:t>: insediamento </a:t>
                      </a:r>
                      <a:r>
                        <a:rPr lang="it-IT" sz="1400" dirty="0">
                          <a:effectLst/>
                        </a:rPr>
                        <a:t>in </a:t>
                      </a:r>
                      <a:r>
                        <a:rPr lang="it-IT" sz="1400" dirty="0" err="1">
                          <a:effectLst/>
                        </a:rPr>
                        <a:t>Canaan</a:t>
                      </a:r>
                      <a:r>
                        <a:rPr lang="it-IT" sz="1400" dirty="0">
                          <a:effectLst/>
                        </a:rPr>
                        <a:t>; Giosuè... Samuele</a:t>
                      </a:r>
                    </a:p>
                    <a:p>
                      <a:pPr algn="just">
                        <a:spcAft>
                          <a:spcPts val="0"/>
                        </a:spcAft>
                      </a:pPr>
                      <a:endParaRPr lang="it-IT" sz="1400" dirty="0" smtClean="0">
                        <a:effectLst/>
                      </a:endParaRPr>
                    </a:p>
                    <a:p>
                      <a:pPr algn="just">
                        <a:spcAft>
                          <a:spcPts val="0"/>
                        </a:spcAft>
                      </a:pPr>
                      <a:r>
                        <a:rPr lang="it-IT" sz="1400" dirty="0" smtClean="0">
                          <a:effectLst/>
                        </a:rPr>
                        <a:t>PERIODO </a:t>
                      </a:r>
                      <a:r>
                        <a:rPr lang="it-IT" sz="1400" dirty="0">
                          <a:effectLst/>
                        </a:rPr>
                        <a:t>MONARCHICO:</a:t>
                      </a:r>
                    </a:p>
                    <a:p>
                      <a:pPr algn="just">
                        <a:spcAft>
                          <a:spcPts val="0"/>
                        </a:spcAft>
                      </a:pPr>
                      <a:r>
                        <a:rPr lang="it-IT" sz="1400" dirty="0">
                          <a:effectLst/>
                        </a:rPr>
                        <a:t>Regno unito</a:t>
                      </a:r>
                      <a:r>
                        <a:rPr lang="it-IT" sz="1400" dirty="0" smtClean="0">
                          <a:effectLst/>
                        </a:rPr>
                        <a:t>: Saul </a:t>
                      </a:r>
                      <a:r>
                        <a:rPr lang="it-IT" sz="1400" dirty="0">
                          <a:effectLst/>
                        </a:rPr>
                        <a:t>(1'030-1'010 a.C.), David (1'010-971 a.C</a:t>
                      </a:r>
                      <a:r>
                        <a:rPr lang="it-IT" sz="1400" dirty="0" smtClean="0">
                          <a:effectLst/>
                        </a:rPr>
                        <a:t>.), Salomone </a:t>
                      </a:r>
                      <a:r>
                        <a:rPr lang="it-IT" sz="1400" dirty="0">
                          <a:effectLst/>
                        </a:rPr>
                        <a:t>(971-931 a.C.); costruzione del primo Tempio</a:t>
                      </a:r>
                      <a:r>
                        <a:rPr lang="it-IT" sz="1400" dirty="0" smtClean="0">
                          <a:effectLst/>
                        </a:rPr>
                        <a:t>;</a:t>
                      </a:r>
                    </a:p>
                    <a:p>
                      <a:pPr algn="just">
                        <a:spcAft>
                          <a:spcPts val="0"/>
                        </a:spcAft>
                      </a:pPr>
                      <a:endParaRPr lang="it-IT" sz="1400" dirty="0">
                        <a:effectLst/>
                      </a:endParaRPr>
                    </a:p>
                    <a:p>
                      <a:pPr algn="just">
                        <a:spcAft>
                          <a:spcPts val="0"/>
                        </a:spcAft>
                      </a:pPr>
                      <a:r>
                        <a:rPr lang="it-IT" sz="1400" dirty="0">
                          <a:effectLst/>
                        </a:rPr>
                        <a:t>I due Regni</a:t>
                      </a:r>
                      <a:r>
                        <a:rPr lang="it-IT" sz="1400" dirty="0" smtClean="0">
                          <a:effectLst/>
                        </a:rPr>
                        <a:t>: ISRAELE </a:t>
                      </a:r>
                      <a:r>
                        <a:rPr lang="it-IT" sz="1400" dirty="0">
                          <a:effectLst/>
                        </a:rPr>
                        <a:t>al </a:t>
                      </a:r>
                      <a:r>
                        <a:rPr lang="it-IT" sz="1400" dirty="0" smtClean="0">
                          <a:effectLst/>
                        </a:rPr>
                        <a:t>Nord,</a:t>
                      </a:r>
                      <a:r>
                        <a:rPr lang="it-IT" sz="1400" baseline="0" dirty="0" smtClean="0">
                          <a:effectLst/>
                        </a:rPr>
                        <a:t> </a:t>
                      </a:r>
                      <a:r>
                        <a:rPr lang="it-IT" sz="1400" dirty="0" smtClean="0">
                          <a:effectLst/>
                        </a:rPr>
                        <a:t>finisce </a:t>
                      </a:r>
                      <a:r>
                        <a:rPr lang="it-IT" sz="1400" dirty="0">
                          <a:effectLst/>
                        </a:rPr>
                        <a:t>nel 722 a.C. con la distruzione della capitale Samaria; </a:t>
                      </a:r>
                      <a:endParaRPr lang="it-IT" sz="1400" dirty="0" smtClean="0">
                        <a:effectLst/>
                      </a:endParaRPr>
                    </a:p>
                    <a:p>
                      <a:pPr algn="just">
                        <a:spcAft>
                          <a:spcPts val="0"/>
                        </a:spcAft>
                      </a:pPr>
                      <a:r>
                        <a:rPr lang="it-IT" sz="1400" dirty="0" smtClean="0">
                          <a:effectLst/>
                        </a:rPr>
                        <a:t>GIUDA </a:t>
                      </a:r>
                      <a:r>
                        <a:rPr lang="it-IT" sz="1400" dirty="0">
                          <a:effectLst/>
                        </a:rPr>
                        <a:t>al Sud, monarchia dinastica, finisce nel 586 a.C</a:t>
                      </a:r>
                      <a:r>
                        <a:rPr lang="it-IT" sz="1400" dirty="0" smtClean="0">
                          <a:effectLst/>
                        </a:rPr>
                        <a:t>. con la </a:t>
                      </a:r>
                      <a:r>
                        <a:rPr lang="it-IT" sz="1400" dirty="0">
                          <a:effectLst/>
                        </a:rPr>
                        <a:t>deportazione a Babilonia. </a:t>
                      </a:r>
                      <a:endParaRPr lang="it-IT" sz="1400" dirty="0" smtClean="0">
                        <a:effectLst/>
                      </a:endParaRPr>
                    </a:p>
                    <a:p>
                      <a:pPr algn="just">
                        <a:spcAft>
                          <a:spcPts val="0"/>
                        </a:spcAft>
                      </a:pPr>
                      <a:endParaRPr lang="it-IT" sz="1400" dirty="0" smtClean="0">
                        <a:effectLst/>
                      </a:endParaRPr>
                    </a:p>
                    <a:p>
                      <a:r>
                        <a:rPr kumimoji="0" lang="it-IT" sz="1400" b="1" kern="1200" dirty="0" smtClean="0">
                          <a:solidFill>
                            <a:schemeClr val="lt1"/>
                          </a:solidFill>
                          <a:effectLst/>
                          <a:latin typeface="+mn-lt"/>
                          <a:ea typeface="+mn-ea"/>
                          <a:cs typeface="+mn-cs"/>
                        </a:rPr>
                        <a:t>Fine dell'esilio: editto di Ciro; ricostruzione del secondo Tempio (520-515 a.C.);</a:t>
                      </a:r>
                    </a:p>
                    <a:p>
                      <a:r>
                        <a:rPr kumimoji="0" lang="it-IT" sz="1400" b="1" kern="1200" dirty="0" smtClean="0">
                          <a:solidFill>
                            <a:schemeClr val="lt1"/>
                          </a:solidFill>
                          <a:effectLst/>
                          <a:latin typeface="+mn-lt"/>
                          <a:ea typeface="+mn-ea"/>
                          <a:cs typeface="+mn-cs"/>
                        </a:rPr>
                        <a:t> inizia il Giudaismo; stabilizzazione con Esdra e </a:t>
                      </a:r>
                      <a:r>
                        <a:rPr kumimoji="0" lang="it-IT" sz="1400" b="1" kern="1200" dirty="0" err="1" smtClean="0">
                          <a:solidFill>
                            <a:schemeClr val="lt1"/>
                          </a:solidFill>
                          <a:effectLst/>
                          <a:latin typeface="+mn-lt"/>
                          <a:ea typeface="+mn-ea"/>
                          <a:cs typeface="+mn-cs"/>
                        </a:rPr>
                        <a:t>Neemia</a:t>
                      </a:r>
                      <a:r>
                        <a:rPr kumimoji="0" lang="it-IT" sz="1400" b="1" kern="1200" dirty="0" smtClean="0">
                          <a:solidFill>
                            <a:schemeClr val="lt1"/>
                          </a:solidFill>
                          <a:effectLst/>
                          <a:latin typeface="+mn-lt"/>
                          <a:ea typeface="+mn-ea"/>
                          <a:cs typeface="+mn-cs"/>
                        </a:rPr>
                        <a:t> (</a:t>
                      </a:r>
                      <a:r>
                        <a:rPr kumimoji="0" lang="it-IT" sz="1400" b="1" kern="1200" dirty="0" err="1" smtClean="0">
                          <a:solidFill>
                            <a:schemeClr val="lt1"/>
                          </a:solidFill>
                          <a:effectLst/>
                          <a:latin typeface="+mn-lt"/>
                          <a:ea typeface="+mn-ea"/>
                          <a:cs typeface="+mn-cs"/>
                        </a:rPr>
                        <a:t>ca</a:t>
                      </a:r>
                      <a:r>
                        <a:rPr kumimoji="0" lang="it-IT" sz="1400" b="1" kern="1200" dirty="0" smtClean="0">
                          <a:solidFill>
                            <a:schemeClr val="lt1"/>
                          </a:solidFill>
                          <a:effectLst/>
                          <a:latin typeface="+mn-lt"/>
                          <a:ea typeface="+mn-ea"/>
                          <a:cs typeface="+mn-cs"/>
                        </a:rPr>
                        <a:t>. 445-44 a.C.);</a:t>
                      </a:r>
                    </a:p>
                    <a:p>
                      <a:endParaRPr kumimoji="0" lang="it-IT" sz="1400" b="1" kern="1200" dirty="0" smtClean="0">
                        <a:solidFill>
                          <a:schemeClr val="lt1"/>
                        </a:solidFill>
                        <a:effectLst/>
                        <a:latin typeface="+mn-lt"/>
                        <a:ea typeface="+mn-ea"/>
                        <a:cs typeface="+mn-cs"/>
                      </a:endParaRPr>
                    </a:p>
                    <a:p>
                      <a:r>
                        <a:rPr kumimoji="0" lang="it-IT" sz="1400" b="1" kern="1200" dirty="0" smtClean="0">
                          <a:solidFill>
                            <a:schemeClr val="lt1"/>
                          </a:solidFill>
                          <a:effectLst/>
                          <a:latin typeface="+mn-lt"/>
                          <a:ea typeface="+mn-ea"/>
                          <a:cs typeface="+mn-cs"/>
                        </a:rPr>
                        <a:t>PERIODO GRECO: conquista di Alessandro Magno; vicenda dei Maccabei (</a:t>
                      </a:r>
                      <a:r>
                        <a:rPr kumimoji="0" lang="it-IT" sz="1400" b="1" kern="1200" dirty="0" err="1" smtClean="0">
                          <a:solidFill>
                            <a:schemeClr val="lt1"/>
                          </a:solidFill>
                          <a:effectLst/>
                          <a:latin typeface="+mn-lt"/>
                          <a:ea typeface="+mn-ea"/>
                          <a:cs typeface="+mn-cs"/>
                        </a:rPr>
                        <a:t>ca</a:t>
                      </a:r>
                      <a:r>
                        <a:rPr kumimoji="0" lang="it-IT" sz="1400" b="1" kern="1200" dirty="0" smtClean="0">
                          <a:solidFill>
                            <a:schemeClr val="lt1"/>
                          </a:solidFill>
                          <a:effectLst/>
                          <a:latin typeface="+mn-lt"/>
                          <a:ea typeface="+mn-ea"/>
                          <a:cs typeface="+mn-cs"/>
                        </a:rPr>
                        <a:t>. 170-140 a.C.).</a:t>
                      </a:r>
                    </a:p>
                    <a:p>
                      <a:endParaRPr kumimoji="0" lang="it-IT" sz="1400" b="1" kern="1200" dirty="0" smtClean="0">
                        <a:solidFill>
                          <a:schemeClr val="lt1"/>
                        </a:solidFill>
                        <a:effectLst/>
                        <a:latin typeface="+mn-lt"/>
                        <a:ea typeface="+mn-ea"/>
                        <a:cs typeface="+mn-cs"/>
                      </a:endParaRPr>
                    </a:p>
                    <a:p>
                      <a:r>
                        <a:rPr kumimoji="0" lang="it-IT" sz="1400" b="1" kern="1200" dirty="0" smtClean="0">
                          <a:solidFill>
                            <a:schemeClr val="lt1"/>
                          </a:solidFill>
                          <a:effectLst/>
                          <a:latin typeface="+mn-lt"/>
                          <a:ea typeface="+mn-ea"/>
                          <a:cs typeface="+mn-cs"/>
                        </a:rPr>
                        <a:t>PERIODO ROMANO</a:t>
                      </a:r>
                      <a:endParaRPr lang="it-IT" sz="1400" dirty="0">
                        <a:effectLst/>
                        <a:latin typeface="Consolas"/>
                        <a:ea typeface="Calibri"/>
                        <a:cs typeface="Times New Roman"/>
                      </a:endParaRPr>
                    </a:p>
                  </a:txBody>
                  <a:tcPr marL="52348" marR="52348" marT="0" marB="0"/>
                </a:tc>
                <a:tc>
                  <a:txBody>
                    <a:bodyPr/>
                    <a:lstStyle/>
                    <a:p>
                      <a:pPr algn="r">
                        <a:spcAft>
                          <a:spcPts val="0"/>
                        </a:spcAft>
                      </a:pPr>
                      <a:r>
                        <a:rPr lang="it-IT" sz="1400" dirty="0" smtClean="0">
                          <a:effectLst/>
                        </a:rPr>
                        <a:t>PENTATEUCO</a:t>
                      </a:r>
                    </a:p>
                    <a:p>
                      <a:pPr algn="just">
                        <a:spcAft>
                          <a:spcPts val="0"/>
                        </a:spcAft>
                      </a:pPr>
                      <a:endParaRPr lang="it-IT" sz="1400" dirty="0" smtClean="0">
                        <a:effectLst/>
                      </a:endParaRPr>
                    </a:p>
                    <a:p>
                      <a:pPr algn="just">
                        <a:spcAft>
                          <a:spcPts val="0"/>
                        </a:spcAft>
                      </a:pPr>
                      <a:endParaRPr lang="it-IT" sz="1400" dirty="0">
                        <a:effectLst/>
                      </a:endParaRPr>
                    </a:p>
                    <a:p>
                      <a:pPr algn="just">
                        <a:spcAft>
                          <a:spcPts val="0"/>
                        </a:spcAft>
                      </a:pPr>
                      <a:endParaRPr lang="it-IT" sz="1400" dirty="0" smtClean="0">
                        <a:effectLst/>
                      </a:endParaRPr>
                    </a:p>
                    <a:p>
                      <a:pPr algn="r">
                        <a:spcAft>
                          <a:spcPts val="0"/>
                        </a:spcAft>
                      </a:pPr>
                      <a:r>
                        <a:rPr lang="it-IT" sz="1400" dirty="0" smtClean="0">
                          <a:effectLst/>
                        </a:rPr>
                        <a:t>       I PROFETI           ANTERIORI</a:t>
                      </a: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smtClean="0">
                        <a:effectLst/>
                      </a:endParaRPr>
                    </a:p>
                    <a:p>
                      <a:pPr algn="just">
                        <a:spcAft>
                          <a:spcPts val="0"/>
                        </a:spcAft>
                      </a:pPr>
                      <a:endParaRPr lang="it-IT" sz="1400" dirty="0">
                        <a:effectLst/>
                      </a:endParaRPr>
                    </a:p>
                    <a:p>
                      <a:pPr algn="r">
                        <a:spcAft>
                          <a:spcPts val="0"/>
                        </a:spcAft>
                      </a:pPr>
                      <a:r>
                        <a:rPr lang="it-IT" sz="1400" dirty="0" smtClean="0">
                          <a:effectLst/>
                        </a:rPr>
                        <a:t>POSTERIORI</a:t>
                      </a:r>
                    </a:p>
                    <a:p>
                      <a:pPr algn="r">
                        <a:spcAft>
                          <a:spcPts val="0"/>
                        </a:spcAft>
                      </a:pPr>
                      <a:endParaRPr lang="it-IT" sz="1400" dirty="0" smtClean="0">
                        <a:effectLst/>
                      </a:endParaRPr>
                    </a:p>
                    <a:p>
                      <a:pPr algn="r">
                        <a:spcAft>
                          <a:spcPts val="0"/>
                        </a:spcAft>
                      </a:pPr>
                      <a:r>
                        <a:rPr lang="it-IT" sz="1400" dirty="0" smtClean="0">
                          <a:effectLst/>
                        </a:rPr>
                        <a:t>CLASSICI</a:t>
                      </a:r>
                    </a:p>
                    <a:p>
                      <a:pPr algn="r">
                        <a:spcAft>
                          <a:spcPts val="0"/>
                        </a:spcAft>
                      </a:pPr>
                      <a:endParaRPr lang="it-IT" sz="1400" dirty="0">
                        <a:effectLst/>
                      </a:endParaRPr>
                    </a:p>
                    <a:p>
                      <a:pPr algn="r">
                        <a:spcAft>
                          <a:spcPts val="0"/>
                        </a:spcAft>
                      </a:pPr>
                      <a:endParaRPr lang="it-IT" sz="1400" dirty="0" smtClean="0">
                        <a:effectLst/>
                      </a:endParaRPr>
                    </a:p>
                    <a:p>
                      <a:pPr algn="r">
                        <a:spcAft>
                          <a:spcPts val="0"/>
                        </a:spcAft>
                      </a:pPr>
                      <a:r>
                        <a:rPr lang="it-IT" sz="1400" dirty="0" smtClean="0">
                          <a:effectLst/>
                        </a:rPr>
                        <a:t>POSTESILICI</a:t>
                      </a:r>
                      <a:endParaRPr lang="it-IT" sz="1400" dirty="0">
                        <a:effectLst/>
                      </a:endParaRPr>
                    </a:p>
                    <a:p>
                      <a:pPr algn="r">
                        <a:spcAft>
                          <a:spcPts val="0"/>
                        </a:spcAft>
                      </a:pPr>
                      <a:endParaRPr lang="it-IT" sz="1400" dirty="0" smtClean="0">
                        <a:effectLst/>
                      </a:endParaRPr>
                    </a:p>
                    <a:p>
                      <a:pPr algn="r">
                        <a:spcAft>
                          <a:spcPts val="0"/>
                        </a:spcAft>
                      </a:pPr>
                      <a:endParaRPr lang="it-IT" sz="1400" dirty="0" smtClean="0">
                        <a:effectLst/>
                      </a:endParaRPr>
                    </a:p>
                    <a:p>
                      <a:pPr algn="r">
                        <a:spcAft>
                          <a:spcPts val="0"/>
                        </a:spcAft>
                      </a:pPr>
                      <a:endParaRPr lang="it-IT" sz="1400" dirty="0" smtClean="0">
                        <a:effectLst/>
                      </a:endParaRPr>
                    </a:p>
                    <a:p>
                      <a:pPr algn="r">
                        <a:spcAft>
                          <a:spcPts val="0"/>
                        </a:spcAft>
                      </a:pPr>
                      <a:endParaRPr lang="it-IT" sz="1400" dirty="0" smtClean="0">
                        <a:effectLst/>
                      </a:endParaRPr>
                    </a:p>
                    <a:p>
                      <a:pPr algn="r">
                        <a:spcAft>
                          <a:spcPts val="0"/>
                        </a:spcAft>
                      </a:pPr>
                      <a:endParaRPr lang="it-IT" sz="1400" dirty="0" smtClean="0">
                        <a:effectLst/>
                      </a:endParaRPr>
                    </a:p>
                    <a:p>
                      <a:pPr algn="r">
                        <a:spcAft>
                          <a:spcPts val="0"/>
                        </a:spcAft>
                      </a:pPr>
                      <a:r>
                        <a:rPr lang="it-IT" sz="1400" dirty="0" smtClean="0">
                          <a:effectLst/>
                        </a:rPr>
                        <a:t>APOCALITTICI</a:t>
                      </a:r>
                    </a:p>
                    <a:p>
                      <a:pPr algn="r">
                        <a:spcAft>
                          <a:spcPts val="0"/>
                        </a:spcAft>
                      </a:pPr>
                      <a:r>
                        <a:rPr lang="it-IT" sz="1400" dirty="0" smtClean="0">
                          <a:effectLst/>
                        </a:rPr>
                        <a:t>Daniele</a:t>
                      </a:r>
                      <a:endParaRPr lang="it-IT" sz="1400" dirty="0">
                        <a:effectLst/>
                      </a:endParaRPr>
                    </a:p>
                    <a:p>
                      <a:pPr algn="just">
                        <a:spcAft>
                          <a:spcPts val="0"/>
                        </a:spcAft>
                      </a:pPr>
                      <a:r>
                        <a:rPr lang="it-IT" sz="1400" dirty="0">
                          <a:effectLst/>
                        </a:rPr>
                        <a:t> </a:t>
                      </a:r>
                      <a:endParaRPr lang="it-IT" sz="1400" dirty="0">
                        <a:effectLst/>
                        <a:latin typeface="Consolas"/>
                        <a:ea typeface="Calibri"/>
                        <a:cs typeface="Times New Roman"/>
                      </a:endParaRPr>
                    </a:p>
                  </a:txBody>
                  <a:tcPr marL="52348" marR="52348" marT="0" marB="0"/>
                </a:tc>
              </a:tr>
            </a:tbl>
          </a:graphicData>
        </a:graphic>
      </p:graphicFrame>
      <p:sp>
        <p:nvSpPr>
          <p:cNvPr id="5" name="Rectangle 1"/>
          <p:cNvSpPr>
            <a:spLocks noChangeArrowheads="1"/>
          </p:cNvSpPr>
          <p:nvPr/>
        </p:nvSpPr>
        <p:spPr bwMode="auto">
          <a:xfrm>
            <a:off x="2163763" y="5302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4881119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6859088"/>
          </a:xfrm>
        </p:spPr>
        <p:txBody>
          <a:bodyPr>
            <a:normAutofit fontScale="55000" lnSpcReduction="20000"/>
          </a:bodyPr>
          <a:lstStyle/>
          <a:p>
            <a:pPr marL="180975" indent="-180975" algn="ctr">
              <a:buNone/>
            </a:pPr>
            <a:r>
              <a:rPr lang="it-IT" sz="3600" b="1" dirty="0">
                <a:latin typeface="Calibri" panose="020F0502020204030204" pitchFamily="34" charset="0"/>
                <a:cs typeface="Calibri" panose="020F0502020204030204" pitchFamily="34" charset="0"/>
              </a:rPr>
              <a:t>LA TERMINOLOGIA BIBLICA</a:t>
            </a:r>
          </a:p>
          <a:p>
            <a:pPr marL="180975" indent="-180975">
              <a:buNone/>
            </a:pPr>
            <a:endParaRPr lang="it-IT" sz="1100" dirty="0">
              <a:latin typeface="Calibri" panose="020F0502020204030204" pitchFamily="34" charset="0"/>
              <a:cs typeface="Calibri" panose="020F0502020204030204" pitchFamily="34" charset="0"/>
            </a:endParaRPr>
          </a:p>
          <a:p>
            <a:pPr marL="180975" indent="-180975" algn="just"/>
            <a:r>
              <a:rPr lang="it-IT" sz="3100" b="1" dirty="0" err="1">
                <a:latin typeface="Calibri" panose="020F0502020204030204" pitchFamily="34" charset="0"/>
                <a:cs typeface="Calibri" panose="020F0502020204030204" pitchFamily="34" charset="0"/>
              </a:rPr>
              <a:t>Nabî</a:t>
            </a:r>
            <a:r>
              <a:rPr lang="it-IT" sz="3100" dirty="0">
                <a:latin typeface="Calibri" panose="020F0502020204030204" pitchFamily="34" charset="0"/>
                <a:cs typeface="Calibri" panose="020F0502020204030204" pitchFamily="34" charset="0"/>
              </a:rPr>
              <a:t> </a:t>
            </a:r>
            <a:r>
              <a:rPr lang="it-IT" sz="3100" dirty="0" smtClean="0">
                <a:latin typeface="Calibri" panose="020F0502020204030204" pitchFamily="34" charset="0"/>
                <a:cs typeface="Calibri" panose="020F0502020204030204" pitchFamily="34" charset="0"/>
              </a:rPr>
              <a:t>è </a:t>
            </a:r>
            <a:r>
              <a:rPr lang="it-IT" sz="3100" dirty="0">
                <a:latin typeface="Calibri" panose="020F0502020204030204" pitchFamily="34" charset="0"/>
                <a:cs typeface="Calibri" panose="020F0502020204030204" pitchFamily="34" charset="0"/>
              </a:rPr>
              <a:t>la denominazione più frequente, </a:t>
            </a:r>
            <a:r>
              <a:rPr lang="it-IT" sz="3100" dirty="0" smtClean="0">
                <a:latin typeface="Calibri" panose="020F0502020204030204" pitchFamily="34" charset="0"/>
                <a:cs typeface="Calibri" panose="020F0502020204030204" pitchFamily="34" charset="0"/>
              </a:rPr>
              <a:t>quasi il </a:t>
            </a:r>
            <a:r>
              <a:rPr lang="it-IT" sz="3100" dirty="0">
                <a:latin typeface="Calibri" panose="020F0502020204030204" pitchFamily="34" charset="0"/>
                <a:cs typeface="Calibri" panose="020F0502020204030204" pitchFamily="34" charset="0"/>
              </a:rPr>
              <a:t>filo conduttore nella Bibbia, generalizzata tra la fine del periodo dei Giudici e l'inizio della monarchia. Di etimologia incerta ("</a:t>
            </a:r>
            <a:r>
              <a:rPr lang="it-IT" sz="3100" dirty="0" err="1">
                <a:latin typeface="Calibri" panose="020F0502020204030204" pitchFamily="34" charset="0"/>
                <a:cs typeface="Calibri" panose="020F0502020204030204" pitchFamily="34" charset="0"/>
              </a:rPr>
              <a:t>nabî</a:t>
            </a:r>
            <a:r>
              <a:rPr lang="it-IT" sz="3100" dirty="0">
                <a:latin typeface="Calibri" panose="020F0502020204030204" pitchFamily="34" charset="0"/>
                <a:cs typeface="Calibri" panose="020F0502020204030204" pitchFamily="34" charset="0"/>
              </a:rPr>
              <a:t> </a:t>
            </a:r>
            <a:r>
              <a:rPr lang="it-IT" sz="3100" dirty="0" err="1">
                <a:latin typeface="Calibri" panose="020F0502020204030204" pitchFamily="34" charset="0"/>
                <a:cs typeface="Calibri" panose="020F0502020204030204" pitchFamily="34" charset="0"/>
              </a:rPr>
              <a:t>ilusu</a:t>
            </a:r>
            <a:r>
              <a:rPr lang="it-IT" sz="3100" dirty="0">
                <a:latin typeface="Calibri" panose="020F0502020204030204" pitchFamily="34" charset="0"/>
                <a:cs typeface="Calibri" panose="020F0502020204030204" pitchFamily="34" charset="0"/>
              </a:rPr>
              <a:t>" = chiamato dal suo Dio, nel Codice di Hammurabi), ma col probabile significato di "chiamato", "inviato in missione". </a:t>
            </a:r>
            <a:r>
              <a:rPr lang="it-IT" sz="3100" dirty="0" err="1" smtClean="0">
                <a:latin typeface="Calibri" panose="020F0502020204030204" pitchFamily="34" charset="0"/>
                <a:cs typeface="Calibri" panose="020F0502020204030204" pitchFamily="34" charset="0"/>
              </a:rPr>
              <a:t>Nabi</a:t>
            </a:r>
            <a:r>
              <a:rPr lang="it-IT" sz="3100" dirty="0" smtClean="0">
                <a:latin typeface="Calibri" panose="020F0502020204030204" pitchFamily="34" charset="0"/>
                <a:cs typeface="Calibri" panose="020F0502020204030204" pitchFamily="34" charset="0"/>
              </a:rPr>
              <a:t> </a:t>
            </a:r>
            <a:r>
              <a:rPr lang="it-IT" sz="3100" dirty="0">
                <a:latin typeface="Calibri" panose="020F0502020204030204" pitchFamily="34" charset="0"/>
                <a:cs typeface="Calibri" panose="020F0502020204030204" pitchFamily="34" charset="0"/>
              </a:rPr>
              <a:t>è </a:t>
            </a:r>
            <a:r>
              <a:rPr lang="it-IT" sz="3100" dirty="0" smtClean="0">
                <a:latin typeface="Calibri" panose="020F0502020204030204" pitchFamily="34" charset="0"/>
                <a:cs typeface="Calibri" panose="020F0502020204030204" pitchFamily="34" charset="0"/>
              </a:rPr>
              <a:t>pertanto l’uomo della Parola.</a:t>
            </a:r>
          </a:p>
          <a:p>
            <a:pPr marL="180975" indent="-180975">
              <a:buNone/>
            </a:pPr>
            <a:endParaRPr lang="it-IT" sz="700" dirty="0">
              <a:latin typeface="Calibri" panose="020F0502020204030204" pitchFamily="34" charset="0"/>
              <a:cs typeface="Calibri" panose="020F0502020204030204" pitchFamily="34" charset="0"/>
            </a:endParaRPr>
          </a:p>
          <a:p>
            <a:pPr marL="180975" indent="-180975" algn="just"/>
            <a:r>
              <a:rPr lang="it-IT" sz="3100" dirty="0">
                <a:latin typeface="Calibri" panose="020F0502020204030204" pitchFamily="34" charset="0"/>
                <a:cs typeface="Calibri" panose="020F0502020204030204" pitchFamily="34" charset="0"/>
              </a:rPr>
              <a:t>Dai LXX (</a:t>
            </a:r>
            <a:r>
              <a:rPr lang="it-IT" sz="3100" dirty="0" err="1">
                <a:latin typeface="Calibri" panose="020F0502020204030204" pitchFamily="34" charset="0"/>
                <a:cs typeface="Calibri" panose="020F0502020204030204" pitchFamily="34" charset="0"/>
              </a:rPr>
              <a:t>ca</a:t>
            </a:r>
            <a:r>
              <a:rPr lang="it-IT" sz="3100" dirty="0">
                <a:latin typeface="Calibri" panose="020F0502020204030204" pitchFamily="34" charset="0"/>
                <a:cs typeface="Calibri" panose="020F0502020204030204" pitchFamily="34" charset="0"/>
              </a:rPr>
              <a:t>. 200 a.C.) viene tradotto in greco con </a:t>
            </a:r>
            <a:r>
              <a:rPr lang="it-IT" sz="3100" b="1" dirty="0" err="1" smtClean="0">
                <a:latin typeface="Calibri" panose="020F0502020204030204" pitchFamily="34" charset="0"/>
                <a:cs typeface="Calibri" panose="020F0502020204030204" pitchFamily="34" charset="0"/>
              </a:rPr>
              <a:t>Profètes</a:t>
            </a:r>
            <a:r>
              <a:rPr lang="it-IT" sz="3100" dirty="0" smtClean="0">
                <a:latin typeface="Calibri" panose="020F0502020204030204" pitchFamily="34" charset="0"/>
                <a:cs typeface="Calibri" panose="020F0502020204030204" pitchFamily="34" charset="0"/>
              </a:rPr>
              <a:t>, </a:t>
            </a:r>
            <a:r>
              <a:rPr lang="it-IT" sz="3100" dirty="0">
                <a:latin typeface="Calibri" panose="020F0502020204030204" pitchFamily="34" charset="0"/>
                <a:cs typeface="Calibri" panose="020F0502020204030204" pitchFamily="34" charset="0"/>
              </a:rPr>
              <a:t>da cui Profeta nelle altre lingue. Tale termine è composto dal verbo "</a:t>
            </a:r>
            <a:r>
              <a:rPr lang="it-IT" sz="3100" dirty="0" err="1">
                <a:latin typeface="Calibri" panose="020F0502020204030204" pitchFamily="34" charset="0"/>
                <a:cs typeface="Calibri" panose="020F0502020204030204" pitchFamily="34" charset="0"/>
              </a:rPr>
              <a:t>femi</a:t>
            </a:r>
            <a:r>
              <a:rPr lang="it-IT" sz="3100" dirty="0">
                <a:latin typeface="Calibri" panose="020F0502020204030204" pitchFamily="34" charset="0"/>
                <a:cs typeface="Calibri" panose="020F0502020204030204" pitchFamily="34" charset="0"/>
              </a:rPr>
              <a:t> = </a:t>
            </a:r>
            <a:r>
              <a:rPr lang="it-IT" sz="3100" dirty="0" smtClean="0">
                <a:latin typeface="Calibri" panose="020F0502020204030204" pitchFamily="34" charset="0"/>
                <a:cs typeface="Calibri" panose="020F0502020204030204" pitchFamily="34" charset="0"/>
              </a:rPr>
              <a:t>parlare</a:t>
            </a:r>
            <a:r>
              <a:rPr lang="it-IT" sz="3100" dirty="0">
                <a:latin typeface="Calibri" panose="020F0502020204030204" pitchFamily="34" charset="0"/>
                <a:cs typeface="Calibri" panose="020F0502020204030204" pitchFamily="34" charset="0"/>
              </a:rPr>
              <a:t>" e dalla preposizione "pro", la quale vuol dire</a:t>
            </a:r>
            <a:r>
              <a:rPr lang="it-IT" sz="3100" dirty="0" smtClean="0">
                <a:latin typeface="Calibri" panose="020F0502020204030204" pitchFamily="34" charset="0"/>
                <a:cs typeface="Calibri" panose="020F0502020204030204" pitchFamily="34" charset="0"/>
              </a:rPr>
              <a:t>: anche </a:t>
            </a:r>
            <a:r>
              <a:rPr lang="it-IT" sz="3100" dirty="0">
                <a:latin typeface="Calibri" panose="020F0502020204030204" pitchFamily="34" charset="0"/>
                <a:cs typeface="Calibri" panose="020F0502020204030204" pitchFamily="34" charset="0"/>
              </a:rPr>
              <a:t>"prima" che i fatti avvengano o siano conosciuti oppure "da l</a:t>
            </a:r>
            <a:r>
              <a:rPr lang="it-IT" sz="3100" dirty="0" smtClean="0">
                <a:latin typeface="Calibri" panose="020F0502020204030204" pitchFamily="34" charset="0"/>
                <a:cs typeface="Calibri" panose="020F0502020204030204" pitchFamily="34" charset="0"/>
              </a:rPr>
              <a:t>uogo </a:t>
            </a:r>
            <a:r>
              <a:rPr lang="it-IT" sz="3100" dirty="0">
                <a:latin typeface="Calibri" panose="020F0502020204030204" pitchFamily="34" charset="0"/>
                <a:cs typeface="Calibri" panose="020F0502020204030204" pitchFamily="34" charset="0"/>
              </a:rPr>
              <a:t>elevato"... </a:t>
            </a:r>
            <a:endParaRPr lang="it-IT" sz="3100" dirty="0" smtClean="0">
              <a:latin typeface="Calibri" panose="020F0502020204030204" pitchFamily="34" charset="0"/>
              <a:cs typeface="Calibri" panose="020F0502020204030204" pitchFamily="34" charset="0"/>
            </a:endParaRPr>
          </a:p>
          <a:p>
            <a:pPr marL="180975" indent="-180975" algn="just"/>
            <a:r>
              <a:rPr lang="it-IT" sz="3100" dirty="0" smtClean="0">
                <a:latin typeface="Calibri" panose="020F0502020204030204" pitchFamily="34" charset="0"/>
                <a:cs typeface="Calibri" panose="020F0502020204030204" pitchFamily="34" charset="0"/>
              </a:rPr>
              <a:t>ma </a:t>
            </a:r>
            <a:r>
              <a:rPr lang="it-IT" sz="3100" dirty="0">
                <a:latin typeface="Calibri" panose="020F0502020204030204" pitchFamily="34" charset="0"/>
                <a:cs typeface="Calibri" panose="020F0502020204030204" pitchFamily="34" charset="0"/>
              </a:rPr>
              <a:t>soprattutto "al posto di... in nome di..." (cfr. Es 7,1 </a:t>
            </a:r>
            <a:r>
              <a:rPr lang="it-IT" sz="3100" dirty="0" smtClean="0">
                <a:latin typeface="Calibri" panose="020F0502020204030204" pitchFamily="34" charset="0"/>
                <a:cs typeface="Calibri" panose="020F0502020204030204" pitchFamily="34" charset="0"/>
              </a:rPr>
              <a:t>Aronne </a:t>
            </a:r>
            <a:r>
              <a:rPr lang="it-IT" sz="3100" dirty="0">
                <a:latin typeface="Calibri" panose="020F0502020204030204" pitchFamily="34" charset="0"/>
                <a:cs typeface="Calibri" panose="020F0502020204030204" pitchFamily="34" charset="0"/>
              </a:rPr>
              <a:t>portavoce di Mose</a:t>
            </a:r>
            <a:r>
              <a:rPr lang="it-IT" sz="3100" dirty="0" smtClean="0">
                <a:latin typeface="Calibri" panose="020F0502020204030204" pitchFamily="34" charset="0"/>
                <a:cs typeface="Calibri" panose="020F0502020204030204" pitchFamily="34" charset="0"/>
              </a:rPr>
              <a:t>).</a:t>
            </a:r>
          </a:p>
          <a:p>
            <a:pPr marL="180975" indent="-180975">
              <a:buNone/>
            </a:pPr>
            <a:endParaRPr lang="it-IT" sz="700" dirty="0">
              <a:latin typeface="Calibri" panose="020F0502020204030204" pitchFamily="34" charset="0"/>
              <a:cs typeface="Calibri" panose="020F0502020204030204" pitchFamily="34" charset="0"/>
            </a:endParaRPr>
          </a:p>
          <a:p>
            <a:pPr marL="180975" indent="-180975" algn="just"/>
            <a:r>
              <a:rPr lang="it-IT" sz="3100" b="1" dirty="0" err="1" smtClean="0">
                <a:latin typeface="Calibri" panose="020F0502020204030204" pitchFamily="34" charset="0"/>
                <a:cs typeface="Calibri" panose="020F0502020204030204" pitchFamily="34" charset="0"/>
              </a:rPr>
              <a:t>Ro'eh</a:t>
            </a:r>
            <a:r>
              <a:rPr lang="it-IT" sz="3100" b="1" dirty="0" smtClean="0">
                <a:latin typeface="Calibri" panose="020F0502020204030204" pitchFamily="34" charset="0"/>
                <a:cs typeface="Calibri" panose="020F0502020204030204" pitchFamily="34" charset="0"/>
              </a:rPr>
              <a:t> </a:t>
            </a:r>
            <a:r>
              <a:rPr lang="it-IT" sz="3100" b="1" dirty="0">
                <a:latin typeface="Calibri" panose="020F0502020204030204" pitchFamily="34" charset="0"/>
                <a:cs typeface="Calibri" panose="020F0502020204030204" pitchFamily="34" charset="0"/>
              </a:rPr>
              <a:t>e </a:t>
            </a:r>
            <a:r>
              <a:rPr lang="it-IT" sz="3100" b="1" dirty="0" err="1">
                <a:latin typeface="Calibri" panose="020F0502020204030204" pitchFamily="34" charset="0"/>
                <a:cs typeface="Calibri" panose="020F0502020204030204" pitchFamily="34" charset="0"/>
              </a:rPr>
              <a:t>hozeh</a:t>
            </a:r>
            <a:r>
              <a:rPr lang="it-IT" sz="3100" b="1" dirty="0">
                <a:latin typeface="Calibri" panose="020F0502020204030204" pitchFamily="34" charset="0"/>
                <a:cs typeface="Calibri" panose="020F0502020204030204" pitchFamily="34" charset="0"/>
              </a:rPr>
              <a:t> </a:t>
            </a:r>
            <a:r>
              <a:rPr lang="it-IT" sz="3100" dirty="0">
                <a:latin typeface="Calibri" panose="020F0502020204030204" pitchFamily="34" charset="0"/>
                <a:cs typeface="Calibri" panose="020F0502020204030204" pitchFamily="34" charset="0"/>
              </a:rPr>
              <a:t>sembrano le denominazioni più antiche, ambedue col significato di "veggente" , (cfr. 2 Sam 24,11), usate spesso poi come sinonimi accanto a </a:t>
            </a:r>
            <a:r>
              <a:rPr lang="it-IT" sz="3100" dirty="0" err="1">
                <a:latin typeface="Calibri" panose="020F0502020204030204" pitchFamily="34" charset="0"/>
                <a:cs typeface="Calibri" panose="020F0502020204030204" pitchFamily="34" charset="0"/>
              </a:rPr>
              <a:t>Nabî</a:t>
            </a:r>
            <a:r>
              <a:rPr lang="it-IT" sz="3100" dirty="0">
                <a:latin typeface="Calibri" panose="020F0502020204030204" pitchFamily="34" charset="0"/>
                <a:cs typeface="Calibri" panose="020F0502020204030204" pitchFamily="34" charset="0"/>
              </a:rPr>
              <a:t> (cfr. </a:t>
            </a:r>
            <a:r>
              <a:rPr lang="it-IT" sz="3100" dirty="0" err="1">
                <a:latin typeface="Calibri" panose="020F0502020204030204" pitchFamily="34" charset="0"/>
                <a:cs typeface="Calibri" panose="020F0502020204030204" pitchFamily="34" charset="0"/>
              </a:rPr>
              <a:t>Am</a:t>
            </a:r>
            <a:r>
              <a:rPr lang="it-IT" sz="3100" dirty="0">
                <a:latin typeface="Calibri" panose="020F0502020204030204" pitchFamily="34" charset="0"/>
                <a:cs typeface="Calibri" panose="020F0502020204030204" pitchFamily="34" charset="0"/>
              </a:rPr>
              <a:t> 7,12-14; Mi 3,6-7; </a:t>
            </a:r>
            <a:r>
              <a:rPr lang="it-IT" sz="3100" dirty="0" err="1">
                <a:latin typeface="Calibri" panose="020F0502020204030204" pitchFamily="34" charset="0"/>
                <a:cs typeface="Calibri" panose="020F0502020204030204" pitchFamily="34" charset="0"/>
              </a:rPr>
              <a:t>Is</a:t>
            </a:r>
            <a:r>
              <a:rPr lang="it-IT" sz="3100" dirty="0">
                <a:latin typeface="Calibri" panose="020F0502020204030204" pitchFamily="34" charset="0"/>
                <a:cs typeface="Calibri" panose="020F0502020204030204" pitchFamily="34" charset="0"/>
              </a:rPr>
              <a:t> 30,10). </a:t>
            </a:r>
            <a:r>
              <a:rPr lang="it-IT" sz="3100" dirty="0" smtClean="0">
                <a:latin typeface="Calibri" panose="020F0502020204030204" pitchFamily="34" charset="0"/>
                <a:cs typeface="Calibri" panose="020F0502020204030204" pitchFamily="34" charset="0"/>
              </a:rPr>
              <a:t>Veggente </a:t>
            </a:r>
            <a:r>
              <a:rPr lang="it-IT" sz="3100" dirty="0">
                <a:latin typeface="Calibri" panose="020F0502020204030204" pitchFamily="34" charset="0"/>
                <a:cs typeface="Calibri" panose="020F0502020204030204" pitchFamily="34" charset="0"/>
              </a:rPr>
              <a:t>è il Profeta della Visione, della esperienza e della rivelazione di Dio. </a:t>
            </a:r>
            <a:r>
              <a:rPr lang="it-IT" sz="3100" dirty="0" smtClean="0">
                <a:latin typeface="Calibri" panose="020F0502020204030204" pitchFamily="34" charset="0"/>
                <a:cs typeface="Calibri" panose="020F0502020204030204" pitchFamily="34" charset="0"/>
              </a:rPr>
              <a:t>Per </a:t>
            </a:r>
            <a:r>
              <a:rPr lang="it-IT" sz="3100" dirty="0">
                <a:latin typeface="Calibri" panose="020F0502020204030204" pitchFamily="34" charset="0"/>
                <a:cs typeface="Calibri" panose="020F0502020204030204" pitchFamily="34" charset="0"/>
              </a:rPr>
              <a:t>altri la distinzione, più che nel tempo, è nei concetti: le due denominazioni più antiche sottolineerebbero l'aspetto carismatico; e </a:t>
            </a:r>
            <a:r>
              <a:rPr lang="it-IT" sz="3100" dirty="0" err="1">
                <a:latin typeface="Calibri" panose="020F0502020204030204" pitchFamily="34" charset="0"/>
                <a:cs typeface="Calibri" panose="020F0502020204030204" pitchFamily="34" charset="0"/>
              </a:rPr>
              <a:t>Nabi</a:t>
            </a:r>
            <a:r>
              <a:rPr lang="it-IT" sz="3100" dirty="0">
                <a:latin typeface="Calibri" panose="020F0502020204030204" pitchFamily="34" charset="0"/>
                <a:cs typeface="Calibri" panose="020F0502020204030204" pitchFamily="34" charset="0"/>
              </a:rPr>
              <a:t> invece quello professionale e cultuale.</a:t>
            </a:r>
          </a:p>
          <a:p>
            <a:pPr marL="180975" indent="-180975" algn="just">
              <a:buNone/>
            </a:pPr>
            <a:endParaRPr lang="it-IT" sz="700" dirty="0">
              <a:latin typeface="Calibri" panose="020F0502020204030204" pitchFamily="34" charset="0"/>
              <a:cs typeface="Calibri" panose="020F0502020204030204" pitchFamily="34" charset="0"/>
            </a:endParaRPr>
          </a:p>
          <a:p>
            <a:pPr marL="180975" indent="-180975" algn="just"/>
            <a:r>
              <a:rPr lang="it-IT" sz="3100" dirty="0">
                <a:latin typeface="Calibri" panose="020F0502020204030204" pitchFamily="34" charset="0"/>
                <a:cs typeface="Calibri" panose="020F0502020204030204" pitchFamily="34" charset="0"/>
              </a:rPr>
              <a:t>Altre denominazioni </a:t>
            </a:r>
            <a:r>
              <a:rPr lang="it-IT" sz="3100" dirty="0" smtClean="0">
                <a:latin typeface="Calibri" panose="020F0502020204030204" pitchFamily="34" charset="0"/>
                <a:cs typeface="Calibri" panose="020F0502020204030204" pitchFamily="34" charset="0"/>
              </a:rPr>
              <a:t>presenti sono:</a:t>
            </a:r>
            <a:endParaRPr lang="it-IT" sz="3100" dirty="0">
              <a:latin typeface="Calibri" panose="020F0502020204030204" pitchFamily="34" charset="0"/>
              <a:cs typeface="Calibri" panose="020F0502020204030204" pitchFamily="34" charset="0"/>
            </a:endParaRPr>
          </a:p>
          <a:p>
            <a:pPr marL="180975" indent="-180975" algn="just"/>
            <a:r>
              <a:rPr lang="it-IT" sz="3100" dirty="0" smtClean="0">
                <a:latin typeface="Calibri" panose="020F0502020204030204" pitchFamily="34" charset="0"/>
                <a:cs typeface="Calibri" panose="020F0502020204030204" pitchFamily="34" charset="0"/>
              </a:rPr>
              <a:t>ad esprimere di più la relazione con Dio: "</a:t>
            </a:r>
            <a:r>
              <a:rPr lang="it-IT" sz="3100" b="1" dirty="0" smtClean="0">
                <a:latin typeface="Calibri" panose="020F0502020204030204" pitchFamily="34" charset="0"/>
                <a:cs typeface="Calibri" panose="020F0502020204030204" pitchFamily="34" charset="0"/>
              </a:rPr>
              <a:t>uomo di Dio</a:t>
            </a:r>
            <a:r>
              <a:rPr lang="it-IT" sz="3100" dirty="0" smtClean="0">
                <a:latin typeface="Calibri" panose="020F0502020204030204" pitchFamily="34" charset="0"/>
                <a:cs typeface="Calibri" panose="020F0502020204030204" pitchFamily="34" charset="0"/>
              </a:rPr>
              <a:t>" (1 Sam 9,9), "</a:t>
            </a:r>
            <a:r>
              <a:rPr lang="it-IT" sz="3100" b="1" dirty="0" smtClean="0">
                <a:latin typeface="Calibri" panose="020F0502020204030204" pitchFamily="34" charset="0"/>
                <a:cs typeface="Calibri" panose="020F0502020204030204" pitchFamily="34" charset="0"/>
              </a:rPr>
              <a:t>uomo dello spirito</a:t>
            </a:r>
            <a:r>
              <a:rPr lang="it-IT" sz="3100" dirty="0" smtClean="0">
                <a:latin typeface="Calibri" panose="020F0502020204030204" pitchFamily="34" charset="0"/>
                <a:cs typeface="Calibri" panose="020F0502020204030204" pitchFamily="34" charset="0"/>
              </a:rPr>
              <a:t>" (Os 9,7), </a:t>
            </a:r>
            <a:r>
              <a:rPr lang="it-IT" sz="3100" dirty="0">
                <a:latin typeface="Calibri" panose="020F0502020204030204" pitchFamily="34" charset="0"/>
                <a:cs typeface="Calibri" panose="020F0502020204030204" pitchFamily="34" charset="0"/>
              </a:rPr>
              <a:t>"</a:t>
            </a:r>
            <a:r>
              <a:rPr lang="it-IT" sz="3100" b="1" dirty="0">
                <a:latin typeface="Calibri" panose="020F0502020204030204" pitchFamily="34" charset="0"/>
                <a:cs typeface="Calibri" panose="020F0502020204030204" pitchFamily="34" charset="0"/>
              </a:rPr>
              <a:t>messaggero di </a:t>
            </a:r>
            <a:r>
              <a:rPr lang="it-IT" sz="3100" b="1" dirty="0" smtClean="0">
                <a:latin typeface="Calibri" panose="020F0502020204030204" pitchFamily="34" charset="0"/>
                <a:cs typeface="Calibri" panose="020F0502020204030204" pitchFamily="34" charset="0"/>
              </a:rPr>
              <a:t>Dio</a:t>
            </a:r>
            <a:r>
              <a:rPr lang="it-IT" sz="3100" dirty="0" smtClean="0">
                <a:latin typeface="Calibri" panose="020F0502020204030204" pitchFamily="34" charset="0"/>
                <a:cs typeface="Calibri" panose="020F0502020204030204" pitchFamily="34" charset="0"/>
              </a:rPr>
              <a:t>" </a:t>
            </a:r>
            <a:r>
              <a:rPr lang="it-IT" sz="3100" dirty="0">
                <a:latin typeface="Calibri" panose="020F0502020204030204" pitchFamily="34" charset="0"/>
                <a:cs typeface="Calibri" panose="020F0502020204030204" pitchFamily="34" charset="0"/>
              </a:rPr>
              <a:t>(Ag 1,13; MI 1,1; 3,1; ecc</a:t>
            </a:r>
            <a:r>
              <a:rPr lang="it-IT" sz="3100" dirty="0" smtClean="0">
                <a:latin typeface="Calibri" panose="020F0502020204030204" pitchFamily="34" charset="0"/>
                <a:cs typeface="Calibri" panose="020F0502020204030204" pitchFamily="34" charset="0"/>
              </a:rPr>
              <a:t>.) e "</a:t>
            </a:r>
            <a:r>
              <a:rPr lang="it-IT" sz="3100" b="1" dirty="0" smtClean="0">
                <a:latin typeface="Calibri" panose="020F0502020204030204" pitchFamily="34" charset="0"/>
                <a:cs typeface="Calibri" panose="020F0502020204030204" pitchFamily="34" charset="0"/>
              </a:rPr>
              <a:t>servo di Dio</a:t>
            </a:r>
            <a:r>
              <a:rPr lang="it-IT" sz="3100" dirty="0" smtClean="0">
                <a:latin typeface="Calibri" panose="020F0502020204030204" pitchFamily="34" charset="0"/>
                <a:cs typeface="Calibri" panose="020F0502020204030204" pitchFamily="34" charset="0"/>
              </a:rPr>
              <a:t>" (</a:t>
            </a:r>
            <a:r>
              <a:rPr lang="it-IT" sz="3100" dirty="0" err="1" smtClean="0">
                <a:latin typeface="Calibri" panose="020F0502020204030204" pitchFamily="34" charset="0"/>
                <a:cs typeface="Calibri" panose="020F0502020204030204" pitchFamily="34" charset="0"/>
              </a:rPr>
              <a:t>Ger</a:t>
            </a:r>
            <a:r>
              <a:rPr lang="it-IT" sz="3100" dirty="0" smtClean="0">
                <a:latin typeface="Calibri" panose="020F0502020204030204" pitchFamily="34" charset="0"/>
                <a:cs typeface="Calibri" panose="020F0502020204030204" pitchFamily="34" charset="0"/>
              </a:rPr>
              <a:t> 7,25).</a:t>
            </a:r>
          </a:p>
          <a:p>
            <a:pPr marL="180975" indent="-180975" algn="just"/>
            <a:r>
              <a:rPr lang="it-IT" sz="3100" dirty="0" smtClean="0">
                <a:latin typeface="Calibri" panose="020F0502020204030204" pitchFamily="34" charset="0"/>
                <a:cs typeface="Calibri" panose="020F0502020204030204" pitchFamily="34" charset="0"/>
              </a:rPr>
              <a:t>oppure </a:t>
            </a:r>
            <a:r>
              <a:rPr lang="it-IT" sz="3100" dirty="0">
                <a:latin typeface="Calibri" panose="020F0502020204030204" pitchFamily="34" charset="0"/>
                <a:cs typeface="Calibri" panose="020F0502020204030204" pitchFamily="34" charset="0"/>
              </a:rPr>
              <a:t>a dire di più il legame con il popolo: "</a:t>
            </a:r>
            <a:r>
              <a:rPr lang="it-IT" sz="3100" b="1" dirty="0">
                <a:latin typeface="Calibri" panose="020F0502020204030204" pitchFamily="34" charset="0"/>
                <a:cs typeface="Calibri" panose="020F0502020204030204" pitchFamily="34" charset="0"/>
              </a:rPr>
              <a:t>sentinella</a:t>
            </a:r>
            <a:r>
              <a:rPr lang="it-IT" sz="3100" dirty="0">
                <a:latin typeface="Calibri" panose="020F0502020204030204" pitchFamily="34" charset="0"/>
                <a:cs typeface="Calibri" panose="020F0502020204030204" pitchFamily="34" charset="0"/>
              </a:rPr>
              <a:t>" (</a:t>
            </a:r>
            <a:r>
              <a:rPr lang="it-IT" sz="3100" dirty="0" err="1">
                <a:latin typeface="Calibri" panose="020F0502020204030204" pitchFamily="34" charset="0"/>
                <a:cs typeface="Calibri" panose="020F0502020204030204" pitchFamily="34" charset="0"/>
              </a:rPr>
              <a:t>Is</a:t>
            </a:r>
            <a:r>
              <a:rPr lang="it-IT" sz="3100" dirty="0">
                <a:latin typeface="Calibri" panose="020F0502020204030204" pitchFamily="34" charset="0"/>
                <a:cs typeface="Calibri" panose="020F0502020204030204" pitchFamily="34" charset="0"/>
              </a:rPr>
              <a:t> 52,8; </a:t>
            </a:r>
            <a:r>
              <a:rPr lang="it-IT" sz="3100" dirty="0" err="1">
                <a:latin typeface="Calibri" panose="020F0502020204030204" pitchFamily="34" charset="0"/>
                <a:cs typeface="Calibri" panose="020F0502020204030204" pitchFamily="34" charset="0"/>
              </a:rPr>
              <a:t>Ez</a:t>
            </a:r>
            <a:r>
              <a:rPr lang="it-IT" sz="3100" dirty="0">
                <a:latin typeface="Calibri" panose="020F0502020204030204" pitchFamily="34" charset="0"/>
                <a:cs typeface="Calibri" panose="020F0502020204030204" pitchFamily="34" charset="0"/>
              </a:rPr>
              <a:t> 3,17-21 e 33,1-9), "</a:t>
            </a:r>
            <a:r>
              <a:rPr lang="it-IT" sz="3100" b="1" dirty="0">
                <a:latin typeface="Calibri" panose="020F0502020204030204" pitchFamily="34" charset="0"/>
                <a:cs typeface="Calibri" panose="020F0502020204030204" pitchFamily="34" charset="0"/>
              </a:rPr>
              <a:t>custode</a:t>
            </a:r>
            <a:r>
              <a:rPr lang="it-IT" sz="3100" dirty="0">
                <a:latin typeface="Calibri" panose="020F0502020204030204" pitchFamily="34" charset="0"/>
                <a:cs typeface="Calibri" panose="020F0502020204030204" pitchFamily="34" charset="0"/>
              </a:rPr>
              <a:t>" (</a:t>
            </a:r>
            <a:r>
              <a:rPr lang="it-IT" sz="3100" dirty="0" err="1">
                <a:latin typeface="Calibri" panose="020F0502020204030204" pitchFamily="34" charset="0"/>
                <a:cs typeface="Calibri" panose="020F0502020204030204" pitchFamily="34" charset="0"/>
              </a:rPr>
              <a:t>Is</a:t>
            </a:r>
            <a:r>
              <a:rPr lang="it-IT" sz="3100" dirty="0">
                <a:latin typeface="Calibri" panose="020F0502020204030204" pitchFamily="34" charset="0"/>
                <a:cs typeface="Calibri" panose="020F0502020204030204" pitchFamily="34" charset="0"/>
              </a:rPr>
              <a:t> 21,11-12), "pastore" (</a:t>
            </a:r>
            <a:r>
              <a:rPr lang="it-IT" sz="3100" dirty="0" err="1">
                <a:latin typeface="Calibri" panose="020F0502020204030204" pitchFamily="34" charset="0"/>
                <a:cs typeface="Calibri" panose="020F0502020204030204" pitchFamily="34" charset="0"/>
              </a:rPr>
              <a:t>Zc</a:t>
            </a:r>
            <a:r>
              <a:rPr lang="it-IT" sz="3100" dirty="0">
                <a:latin typeface="Calibri" panose="020F0502020204030204" pitchFamily="34" charset="0"/>
                <a:cs typeface="Calibri" panose="020F0502020204030204" pitchFamily="34" charset="0"/>
              </a:rPr>
              <a:t> 10,2-3), </a:t>
            </a:r>
            <a:r>
              <a:rPr lang="it-IT" sz="3100" dirty="0" smtClean="0">
                <a:latin typeface="Calibri" panose="020F0502020204030204" pitchFamily="34" charset="0"/>
                <a:cs typeface="Calibri" panose="020F0502020204030204" pitchFamily="34" charset="0"/>
              </a:rPr>
              <a:t>Queste </a:t>
            </a:r>
            <a:r>
              <a:rPr lang="it-IT" sz="3100" dirty="0">
                <a:latin typeface="Calibri" panose="020F0502020204030204" pitchFamily="34" charset="0"/>
                <a:cs typeface="Calibri" panose="020F0502020204030204" pitchFamily="34" charset="0"/>
              </a:rPr>
              <a:t>ultime denominazioni sono usate di più nell'epoca classica e nell'esilio e dopo esilio.</a:t>
            </a:r>
          </a:p>
          <a:p>
            <a:pPr algn="just"/>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320727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5778968"/>
          </a:xfrm>
        </p:spPr>
        <p:txBody>
          <a:bodyPr>
            <a:normAutofit fontScale="55000" lnSpcReduction="20000"/>
          </a:bodyPr>
          <a:lstStyle/>
          <a:p>
            <a:pPr marL="0" indent="0" algn="ctr">
              <a:buNone/>
            </a:pPr>
            <a:r>
              <a:rPr lang="it-IT" sz="3600" b="1" dirty="0" smtClean="0">
                <a:latin typeface="Calibri" panose="020F0502020204030204" pitchFamily="34" charset="0"/>
                <a:cs typeface="Calibri" panose="020F0502020204030204" pitchFamily="34" charset="0"/>
              </a:rPr>
              <a:t>LE TECNICHE DIVINATORIE</a:t>
            </a:r>
          </a:p>
          <a:p>
            <a:pPr marL="0" indent="0" algn="ctr">
              <a:buNone/>
            </a:pPr>
            <a:endParaRPr lang="it-IT" sz="1600" b="1" dirty="0">
              <a:latin typeface="Calibri" panose="020F0502020204030204" pitchFamily="34" charset="0"/>
              <a:cs typeface="Calibri" panose="020F0502020204030204" pitchFamily="34" charset="0"/>
            </a:endParaRPr>
          </a:p>
          <a:p>
            <a:pPr algn="just"/>
            <a:r>
              <a:rPr lang="it-IT" sz="3300" dirty="0" smtClean="0">
                <a:latin typeface="Calibri" panose="020F0502020204030204" pitchFamily="34" charset="0"/>
                <a:cs typeface="Calibri" panose="020F0502020204030204" pitchFamily="34" charset="0"/>
              </a:rPr>
              <a:t>Le </a:t>
            </a:r>
            <a:r>
              <a:rPr lang="it-IT" sz="3300" dirty="0">
                <a:latin typeface="Calibri" panose="020F0502020204030204" pitchFamily="34" charset="0"/>
                <a:cs typeface="Calibri" panose="020F0502020204030204" pitchFamily="34" charset="0"/>
              </a:rPr>
              <a:t>tecniche divinatorie antiche sono soprattutto divinazioni, magie, oniromanzia e </a:t>
            </a:r>
            <a:r>
              <a:rPr lang="it-IT" sz="3300" dirty="0" err="1">
                <a:latin typeface="Calibri" panose="020F0502020204030204" pitchFamily="34" charset="0"/>
                <a:cs typeface="Calibri" panose="020F0502020204030204" pitchFamily="34" charset="0"/>
              </a:rPr>
              <a:t>necromanzia</a:t>
            </a:r>
            <a:r>
              <a:rPr lang="it-IT" sz="3300" dirty="0">
                <a:latin typeface="Calibri" panose="020F0502020204030204" pitchFamily="34" charset="0"/>
                <a:cs typeface="Calibri" panose="020F0502020204030204" pitchFamily="34" charset="0"/>
              </a:rPr>
              <a:t>, sempre condannate dalla Bibbia, anche se non nega una loro efficacia</a:t>
            </a:r>
            <a:r>
              <a:rPr lang="it-IT" sz="3300" dirty="0" smtClean="0">
                <a:latin typeface="Calibri" panose="020F0502020204030204" pitchFamily="34" charset="0"/>
                <a:cs typeface="Calibri" panose="020F0502020204030204" pitchFamily="34" charset="0"/>
              </a:rPr>
              <a:t>.</a:t>
            </a:r>
          </a:p>
          <a:p>
            <a:pPr marL="0" indent="0" algn="just">
              <a:buNone/>
            </a:pPr>
            <a:endParaRPr lang="it-IT" sz="1100" dirty="0">
              <a:latin typeface="Calibri" panose="020F0502020204030204" pitchFamily="34" charset="0"/>
              <a:cs typeface="Calibri" panose="020F0502020204030204" pitchFamily="34" charset="0"/>
            </a:endParaRPr>
          </a:p>
          <a:p>
            <a:pPr algn="just"/>
            <a:r>
              <a:rPr lang="it-IT" sz="3300" dirty="0">
                <a:latin typeface="Calibri" panose="020F0502020204030204" pitchFamily="34" charset="0"/>
                <a:cs typeface="Calibri" panose="020F0502020204030204" pitchFamily="34" charset="0"/>
              </a:rPr>
              <a:t>Nel popolo ebraico, erano in uso:</a:t>
            </a:r>
          </a:p>
          <a:p>
            <a:pPr algn="just"/>
            <a:r>
              <a:rPr lang="it-IT" sz="3300" dirty="0" smtClean="0">
                <a:latin typeface="Calibri" panose="020F0502020204030204" pitchFamily="34" charset="0"/>
                <a:cs typeface="Calibri" panose="020F0502020204030204" pitchFamily="34" charset="0"/>
              </a:rPr>
              <a:t>la </a:t>
            </a:r>
            <a:r>
              <a:rPr lang="it-IT" sz="3300" dirty="0">
                <a:latin typeface="Calibri" panose="020F0502020204030204" pitchFamily="34" charset="0"/>
                <a:cs typeface="Calibri" panose="020F0502020204030204" pitchFamily="34" charset="0"/>
              </a:rPr>
              <a:t>consultazione dei "</a:t>
            </a:r>
            <a:r>
              <a:rPr lang="it-IT" sz="3300" dirty="0" err="1">
                <a:latin typeface="Calibri" panose="020F0502020204030204" pitchFamily="34" charset="0"/>
                <a:cs typeface="Calibri" panose="020F0502020204030204" pitchFamily="34" charset="0"/>
              </a:rPr>
              <a:t>terafim</a:t>
            </a:r>
            <a:r>
              <a:rPr lang="it-IT" sz="3300" dirty="0">
                <a:latin typeface="Calibri" panose="020F0502020204030204" pitchFamily="34" charset="0"/>
                <a:cs typeface="Calibri" panose="020F0502020204030204" pitchFamily="34" charset="0"/>
              </a:rPr>
              <a:t>": idoletti domestici (</a:t>
            </a:r>
            <a:r>
              <a:rPr lang="it-IT" sz="3300" dirty="0" err="1">
                <a:latin typeface="Calibri" panose="020F0502020204030204" pitchFamily="34" charset="0"/>
                <a:cs typeface="Calibri" panose="020F0502020204030204" pitchFamily="34" charset="0"/>
              </a:rPr>
              <a:t>Gen</a:t>
            </a:r>
            <a:r>
              <a:rPr lang="it-IT" sz="3300" dirty="0">
                <a:latin typeface="Calibri" panose="020F0502020204030204" pitchFamily="34" charset="0"/>
                <a:cs typeface="Calibri" panose="020F0502020204030204" pitchFamily="34" charset="0"/>
              </a:rPr>
              <a:t> 31,19.34-35; 1 Sam 19,13), ai quali si chiedevano </a:t>
            </a:r>
            <a:r>
              <a:rPr lang="it-IT" sz="3300" dirty="0" smtClean="0">
                <a:latin typeface="Calibri" panose="020F0502020204030204" pitchFamily="34" charset="0"/>
                <a:cs typeface="Calibri" panose="020F0502020204030204" pitchFamily="34" charset="0"/>
              </a:rPr>
              <a:t>responsi </a:t>
            </a:r>
            <a:r>
              <a:rPr lang="it-IT" sz="3300" dirty="0">
                <a:latin typeface="Calibri" panose="020F0502020204030204" pitchFamily="34" charset="0"/>
                <a:cs typeface="Calibri" panose="020F0502020204030204" pitchFamily="34" charset="0"/>
              </a:rPr>
              <a:t>(</a:t>
            </a:r>
            <a:r>
              <a:rPr lang="it-IT" sz="3300" dirty="0" err="1">
                <a:latin typeface="Calibri" panose="020F0502020204030204" pitchFamily="34" charset="0"/>
                <a:cs typeface="Calibri" panose="020F0502020204030204" pitchFamily="34" charset="0"/>
              </a:rPr>
              <a:t>Ez</a:t>
            </a:r>
            <a:r>
              <a:rPr lang="it-IT" sz="3300" dirty="0">
                <a:latin typeface="Calibri" panose="020F0502020204030204" pitchFamily="34" charset="0"/>
                <a:cs typeface="Calibri" panose="020F0502020204030204" pitchFamily="34" charset="0"/>
              </a:rPr>
              <a:t> </a:t>
            </a:r>
            <a:r>
              <a:rPr lang="it-IT" sz="3300" dirty="0" smtClean="0">
                <a:latin typeface="Calibri" panose="020F0502020204030204" pitchFamily="34" charset="0"/>
                <a:cs typeface="Calibri" panose="020F0502020204030204" pitchFamily="34" charset="0"/>
              </a:rPr>
              <a:t>21,26;…);</a:t>
            </a:r>
            <a:endParaRPr lang="it-IT" sz="3300" dirty="0">
              <a:latin typeface="Calibri" panose="020F0502020204030204" pitchFamily="34" charset="0"/>
              <a:cs typeface="Calibri" panose="020F0502020204030204" pitchFamily="34" charset="0"/>
            </a:endParaRPr>
          </a:p>
          <a:p>
            <a:pPr algn="just"/>
            <a:r>
              <a:rPr lang="it-IT" sz="3300" dirty="0" smtClean="0">
                <a:latin typeface="Calibri" panose="020F0502020204030204" pitchFamily="34" charset="0"/>
                <a:cs typeface="Calibri" panose="020F0502020204030204" pitchFamily="34" charset="0"/>
              </a:rPr>
              <a:t>gli </a:t>
            </a:r>
            <a:r>
              <a:rPr lang="it-IT" sz="3300" dirty="0">
                <a:latin typeface="Calibri" panose="020F0502020204030204" pitchFamily="34" charset="0"/>
                <a:cs typeface="Calibri" panose="020F0502020204030204" pitchFamily="34" charset="0"/>
              </a:rPr>
              <a:t>"</a:t>
            </a:r>
            <a:r>
              <a:rPr lang="it-IT" sz="3300" dirty="0" err="1">
                <a:latin typeface="Calibri" panose="020F0502020204030204" pitchFamily="34" charset="0"/>
                <a:cs typeface="Calibri" panose="020F0502020204030204" pitchFamily="34" charset="0"/>
              </a:rPr>
              <a:t>urim</a:t>
            </a:r>
            <a:r>
              <a:rPr lang="it-IT" sz="3300" dirty="0">
                <a:latin typeface="Calibri" panose="020F0502020204030204" pitchFamily="34" charset="0"/>
                <a:cs typeface="Calibri" panose="020F0502020204030204" pitchFamily="34" charset="0"/>
              </a:rPr>
              <a:t>" e i "</a:t>
            </a:r>
            <a:r>
              <a:rPr lang="it-IT" sz="3300" dirty="0" err="1">
                <a:latin typeface="Calibri" panose="020F0502020204030204" pitchFamily="34" charset="0"/>
                <a:cs typeface="Calibri" panose="020F0502020204030204" pitchFamily="34" charset="0"/>
              </a:rPr>
              <a:t>tummim</a:t>
            </a:r>
            <a:r>
              <a:rPr lang="it-IT" sz="3300" dirty="0">
                <a:latin typeface="Calibri" panose="020F0502020204030204" pitchFamily="34" charset="0"/>
                <a:cs typeface="Calibri" panose="020F0502020204030204" pitchFamily="34" charset="0"/>
              </a:rPr>
              <a:t>": di significato incerto, forse riferiti alle lettere dell'alfabeto ebraico, estratte a sorte dall'efod, per avere parole significative;</a:t>
            </a:r>
          </a:p>
          <a:p>
            <a:pPr algn="just"/>
            <a:r>
              <a:rPr lang="it-IT" sz="3300" dirty="0" smtClean="0">
                <a:latin typeface="Calibri" panose="020F0502020204030204" pitchFamily="34" charset="0"/>
                <a:cs typeface="Calibri" panose="020F0502020204030204" pitchFamily="34" charset="0"/>
              </a:rPr>
              <a:t>l'efod</a:t>
            </a:r>
            <a:r>
              <a:rPr lang="it-IT" sz="3300" dirty="0">
                <a:latin typeface="Calibri" panose="020F0502020204030204" pitchFamily="34" charset="0"/>
                <a:cs typeface="Calibri" panose="020F0502020204030204" pitchFamily="34" charset="0"/>
              </a:rPr>
              <a:t>, indicante: uno strumento divinatorio indossato o portato in mano (1 Sam 2,28; 14,3; 23,6); </a:t>
            </a:r>
          </a:p>
          <a:p>
            <a:pPr marL="0" indent="0">
              <a:buNone/>
            </a:pPr>
            <a:endParaRPr lang="it-IT" sz="1500" dirty="0">
              <a:latin typeface="Calibri" panose="020F0502020204030204" pitchFamily="34" charset="0"/>
              <a:cs typeface="Calibri" panose="020F0502020204030204" pitchFamily="34" charset="0"/>
            </a:endParaRPr>
          </a:p>
          <a:p>
            <a:r>
              <a:rPr lang="it-IT" sz="3300" b="1" dirty="0" smtClean="0">
                <a:latin typeface="Calibri" panose="020F0502020204030204" pitchFamily="34" charset="0"/>
                <a:cs typeface="Calibri" panose="020F0502020204030204" pitchFamily="34" charset="0"/>
              </a:rPr>
              <a:t>1. Le esperienze pagane </a:t>
            </a:r>
            <a:r>
              <a:rPr lang="it-IT" sz="3300" b="1" dirty="0">
                <a:latin typeface="Calibri" panose="020F0502020204030204" pitchFamily="34" charset="0"/>
                <a:cs typeface="Calibri" panose="020F0502020204030204" pitchFamily="34" charset="0"/>
              </a:rPr>
              <a:t>più simili a quelle dei Profeti sono:</a:t>
            </a:r>
          </a:p>
          <a:p>
            <a:pPr algn="just"/>
            <a:r>
              <a:rPr lang="it-IT" sz="3300" dirty="0" smtClean="0">
                <a:latin typeface="Calibri" panose="020F0502020204030204" pitchFamily="34" charset="0"/>
                <a:cs typeface="Calibri" panose="020F0502020204030204" pitchFamily="34" charset="0"/>
              </a:rPr>
              <a:t>in </a:t>
            </a:r>
            <a:r>
              <a:rPr lang="it-IT" sz="3300" dirty="0">
                <a:latin typeface="Calibri" panose="020F0502020204030204" pitchFamily="34" charset="0"/>
                <a:cs typeface="Calibri" panose="020F0502020204030204" pitchFamily="34" charset="0"/>
              </a:rPr>
              <a:t>Mesopotamia il "</a:t>
            </a:r>
            <a:r>
              <a:rPr lang="it-IT" sz="3300" dirty="0" err="1">
                <a:latin typeface="Calibri" panose="020F0502020204030204" pitchFamily="34" charset="0"/>
                <a:cs typeface="Calibri" panose="020F0502020204030204" pitchFamily="34" charset="0"/>
              </a:rPr>
              <a:t>baru</a:t>
            </a:r>
            <a:r>
              <a:rPr lang="it-IT" sz="3300" dirty="0">
                <a:latin typeface="Calibri" panose="020F0502020204030204" pitchFamily="34" charset="0"/>
                <a:cs typeface="Calibri" panose="020F0502020204030204" pitchFamily="34" charset="0"/>
              </a:rPr>
              <a:t>" o veggente, che penetra i segreti della divinità, entrando in comunione con essa; uno di loro e </a:t>
            </a:r>
            <a:r>
              <a:rPr lang="it-IT" sz="3300" dirty="0" err="1">
                <a:latin typeface="Calibri" panose="020F0502020204030204" pitchFamily="34" charset="0"/>
                <a:cs typeface="Calibri" panose="020F0502020204030204" pitchFamily="34" charset="0"/>
              </a:rPr>
              <a:t>Balaam</a:t>
            </a:r>
            <a:r>
              <a:rPr lang="it-IT" sz="3300" dirty="0">
                <a:latin typeface="Calibri" panose="020F0502020204030204" pitchFamily="34" charset="0"/>
                <a:cs typeface="Calibri" panose="020F0502020204030204" pitchFamily="34" charset="0"/>
              </a:rPr>
              <a:t> ricordato nella Bibbia (Nm 22-24); e il "</a:t>
            </a:r>
            <a:r>
              <a:rPr lang="it-IT" sz="3300" dirty="0" err="1" smtClean="0">
                <a:latin typeface="Calibri" panose="020F0502020204030204" pitchFamily="34" charset="0"/>
                <a:cs typeface="Calibri" panose="020F0502020204030204" pitchFamily="34" charset="0"/>
              </a:rPr>
              <a:t>muhhu</a:t>
            </a:r>
            <a:r>
              <a:rPr lang="it-IT" sz="3300" dirty="0">
                <a:latin typeface="Calibri" panose="020F0502020204030204" pitchFamily="34" charset="0"/>
                <a:cs typeface="Calibri" panose="020F0502020204030204" pitchFamily="34" charset="0"/>
              </a:rPr>
              <a:t>" o "estatico dotato di visione", una specie di professionista dell'estasi e dei responsi divini;</a:t>
            </a:r>
          </a:p>
          <a:p>
            <a:pPr algn="just"/>
            <a:r>
              <a:rPr lang="it-IT" sz="3300" dirty="0" smtClean="0">
                <a:latin typeface="Calibri" panose="020F0502020204030204" pitchFamily="34" charset="0"/>
                <a:cs typeface="Calibri" panose="020F0502020204030204" pitchFamily="34" charset="0"/>
              </a:rPr>
              <a:t>in </a:t>
            </a:r>
            <a:r>
              <a:rPr lang="it-IT" sz="3300" dirty="0">
                <a:latin typeface="Calibri" panose="020F0502020204030204" pitchFamily="34" charset="0"/>
                <a:cs typeface="Calibri" panose="020F0502020204030204" pitchFamily="34" charset="0"/>
              </a:rPr>
              <a:t>Siria, Fenicia e </a:t>
            </a:r>
            <a:r>
              <a:rPr lang="it-IT" sz="3300" dirty="0" err="1">
                <a:latin typeface="Calibri" panose="020F0502020204030204" pitchFamily="34" charset="0"/>
                <a:cs typeface="Calibri" panose="020F0502020204030204" pitchFamily="34" charset="0"/>
              </a:rPr>
              <a:t>Canaan</a:t>
            </a:r>
            <a:r>
              <a:rPr lang="it-IT" sz="3300" dirty="0">
                <a:latin typeface="Calibri" panose="020F0502020204030204" pitchFamily="34" charset="0"/>
                <a:cs typeface="Calibri" panose="020F0502020204030204" pitchFamily="34" charset="0"/>
              </a:rPr>
              <a:t> le esperienze mistiche provocate con "tecniche preparatorie" di musica, danze, battito di mani, incisioni... (cfr. 1 Re 18,20-40: la sfida di </a:t>
            </a:r>
            <a:r>
              <a:rPr lang="it-IT" sz="3300" dirty="0" smtClean="0">
                <a:latin typeface="Calibri" panose="020F0502020204030204" pitchFamily="34" charset="0"/>
                <a:cs typeface="Calibri" panose="020F0502020204030204" pitchFamily="34" charset="0"/>
              </a:rPr>
              <a:t>Elia </a:t>
            </a:r>
            <a:r>
              <a:rPr lang="it-IT" sz="3300" dirty="0">
                <a:latin typeface="Calibri" panose="020F0502020204030204" pitchFamily="34" charset="0"/>
                <a:cs typeface="Calibri" panose="020F0502020204030204" pitchFamily="34" charset="0"/>
              </a:rPr>
              <a:t>ai </a:t>
            </a:r>
            <a:r>
              <a:rPr lang="it-IT" sz="3300" dirty="0" smtClean="0">
                <a:latin typeface="Calibri" panose="020F0502020204030204" pitchFamily="34" charset="0"/>
                <a:cs typeface="Calibri" panose="020F0502020204030204" pitchFamily="34" charset="0"/>
              </a:rPr>
              <a:t>profeti </a:t>
            </a:r>
            <a:r>
              <a:rPr lang="it-IT" sz="3300" dirty="0">
                <a:latin typeface="Calibri" panose="020F0502020204030204" pitchFamily="34" charset="0"/>
                <a:cs typeface="Calibri" panose="020F0502020204030204" pitchFamily="34" charset="0"/>
              </a:rPr>
              <a:t>di Baal); queste sono usate talvolta anche dai Profeti biblici; ad es.: David per placare le crisi di Saul (cfr. 1 Sam 16,16.23) </a:t>
            </a:r>
            <a:r>
              <a:rPr lang="it-IT" sz="3300" dirty="0" smtClean="0">
                <a:latin typeface="Calibri" panose="020F0502020204030204" pitchFamily="34" charset="0"/>
                <a:cs typeface="Calibri" panose="020F0502020204030204" pitchFamily="34" charset="0"/>
              </a:rPr>
              <a:t>…</a:t>
            </a:r>
            <a:endParaRPr lang="it-IT" sz="33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91689269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6327648"/>
          </a:xfrm>
        </p:spPr>
        <p:txBody>
          <a:bodyPr>
            <a:normAutofit fontScale="40000" lnSpcReduction="20000"/>
          </a:bodyPr>
          <a:lstStyle/>
          <a:p>
            <a:pPr marL="0" indent="0">
              <a:lnSpc>
                <a:spcPct val="107000"/>
              </a:lnSpc>
              <a:spcAft>
                <a:spcPts val="0"/>
              </a:spcAft>
              <a:buNone/>
            </a:pPr>
            <a:r>
              <a:rPr lang="it-IT" sz="4500" b="1" dirty="0" smtClean="0">
                <a:latin typeface="Calibri"/>
                <a:ea typeface="Calibri"/>
                <a:cs typeface="Arial"/>
              </a:rPr>
              <a:t>2. Differenze </a:t>
            </a:r>
            <a:r>
              <a:rPr lang="it-IT" sz="4500" b="1" dirty="0">
                <a:latin typeface="Calibri"/>
                <a:ea typeface="Calibri"/>
                <a:cs typeface="Arial"/>
              </a:rPr>
              <a:t>tra il profetismo in Israele e il profetismo del </a:t>
            </a:r>
            <a:r>
              <a:rPr lang="it-IT" sz="4500" b="1" dirty="0" smtClean="0">
                <a:latin typeface="Calibri"/>
                <a:ea typeface="Calibri"/>
                <a:cs typeface="Arial"/>
              </a:rPr>
              <a:t>Vicino Oriente</a:t>
            </a:r>
            <a:endParaRPr lang="it-IT" sz="4500" dirty="0">
              <a:latin typeface="Calibri"/>
              <a:ea typeface="Calibri"/>
              <a:cs typeface="Arial"/>
            </a:endParaRPr>
          </a:p>
          <a:p>
            <a:pPr marL="265113" indent="-265113" algn="just">
              <a:lnSpc>
                <a:spcPct val="107000"/>
              </a:lnSpc>
              <a:spcAft>
                <a:spcPts val="0"/>
              </a:spcAft>
            </a:pPr>
            <a:r>
              <a:rPr lang="it-IT" sz="4300" dirty="0" smtClean="0">
                <a:latin typeface="Calibri"/>
                <a:ea typeface="Calibri"/>
                <a:cs typeface="Arial"/>
              </a:rPr>
              <a:t>Riguardo alla </a:t>
            </a:r>
            <a:r>
              <a:rPr lang="it-IT" sz="4300" dirty="0">
                <a:latin typeface="Calibri"/>
                <a:ea typeface="Calibri"/>
                <a:cs typeface="Arial"/>
              </a:rPr>
              <a:t>profezia di Mari (XVIII secolo a.C.) e alla profezia neo-assira (VII secolo a.C.): ci sono alcune somiglianze letterarie, specialmente riguardo agli “oracoli di salvezza” (formula “non temere”, “non ti abbandono”, “ti darò coraggio”, “abbatterò i tuoi nemici”…), inoltre c’è una somiglianza con il primo profetismo biblico (quello legato al re e alla corte); tuttavia notevoli sono le </a:t>
            </a:r>
            <a:r>
              <a:rPr lang="it-IT" sz="4300" dirty="0" smtClean="0">
                <a:latin typeface="Calibri"/>
                <a:ea typeface="Calibri"/>
                <a:cs typeface="Arial"/>
              </a:rPr>
              <a:t>differenze.</a:t>
            </a:r>
            <a:endParaRPr lang="it-IT" sz="4300" dirty="0">
              <a:latin typeface="Calibri"/>
              <a:ea typeface="Calibri"/>
              <a:cs typeface="Arial"/>
            </a:endParaRPr>
          </a:p>
          <a:p>
            <a:pPr marL="265113" indent="-265113" algn="just">
              <a:lnSpc>
                <a:spcPct val="107000"/>
              </a:lnSpc>
              <a:spcAft>
                <a:spcPts val="0"/>
              </a:spcAft>
            </a:pPr>
            <a:r>
              <a:rPr lang="it-IT" sz="4300" dirty="0">
                <a:latin typeface="Calibri"/>
                <a:ea typeface="Calibri"/>
                <a:cs typeface="Arial"/>
              </a:rPr>
              <a:t>T</a:t>
            </a:r>
            <a:r>
              <a:rPr lang="it-IT" sz="4300" dirty="0" smtClean="0">
                <a:latin typeface="Calibri"/>
                <a:ea typeface="Calibri"/>
                <a:cs typeface="Arial"/>
              </a:rPr>
              <a:t>ra </a:t>
            </a:r>
            <a:r>
              <a:rPr lang="it-IT" sz="4300" dirty="0">
                <a:latin typeface="Calibri"/>
                <a:ea typeface="Calibri"/>
                <a:cs typeface="Arial"/>
              </a:rPr>
              <a:t>i testi trovati, si possono ricordare un rimprovero a Mari per il fatto che il re si mette sempre in mostra, e non deve farlo; e un rimprovero a </a:t>
            </a:r>
            <a:r>
              <a:rPr lang="it-IT" sz="4300" dirty="0" err="1">
                <a:latin typeface="Calibri"/>
                <a:ea typeface="Calibri"/>
                <a:cs typeface="Arial"/>
              </a:rPr>
              <a:t>Ninive</a:t>
            </a:r>
            <a:r>
              <a:rPr lang="it-IT" sz="4300" dirty="0">
                <a:latin typeface="Calibri"/>
                <a:ea typeface="Calibri"/>
                <a:cs typeface="Arial"/>
              </a:rPr>
              <a:t> per il fatto che il re non ha preparato il cibo per la divinità… ma niente di più, manca una critica profonda e radicale come si trova nella Bibbia; a Mari, inoltre, il profetismo ha un carattere episodico e poco </a:t>
            </a:r>
            <a:r>
              <a:rPr lang="it-IT" sz="4300" dirty="0" smtClean="0">
                <a:latin typeface="Calibri"/>
                <a:ea typeface="Calibri"/>
                <a:cs typeface="Arial"/>
              </a:rPr>
              <a:t>frequente.</a:t>
            </a:r>
          </a:p>
          <a:p>
            <a:pPr marL="0" indent="0" algn="just">
              <a:lnSpc>
                <a:spcPct val="107000"/>
              </a:lnSpc>
              <a:spcAft>
                <a:spcPts val="0"/>
              </a:spcAft>
              <a:buNone/>
            </a:pPr>
            <a:endParaRPr lang="it-IT" sz="1700" dirty="0" smtClean="0">
              <a:latin typeface="Calibri"/>
              <a:ea typeface="Calibri"/>
              <a:cs typeface="Arial"/>
            </a:endParaRPr>
          </a:p>
          <a:p>
            <a:pPr marL="0" indent="0">
              <a:lnSpc>
                <a:spcPct val="107000"/>
              </a:lnSpc>
              <a:spcAft>
                <a:spcPts val="0"/>
              </a:spcAft>
              <a:buNone/>
            </a:pPr>
            <a:r>
              <a:rPr lang="it-IT" sz="4500" b="1" dirty="0" smtClean="0">
                <a:latin typeface="Calibri"/>
                <a:ea typeface="Calibri"/>
                <a:cs typeface="Arial"/>
              </a:rPr>
              <a:t>3. Il </a:t>
            </a:r>
            <a:r>
              <a:rPr lang="it-IT" sz="4500" b="1" dirty="0">
                <a:latin typeface="Calibri"/>
                <a:ea typeface="Calibri"/>
                <a:cs typeface="Arial"/>
              </a:rPr>
              <a:t>tratto specifico della profezia </a:t>
            </a:r>
            <a:r>
              <a:rPr lang="it-IT" sz="4500" b="1" dirty="0" smtClean="0">
                <a:latin typeface="Calibri"/>
                <a:ea typeface="Calibri"/>
                <a:cs typeface="Arial"/>
              </a:rPr>
              <a:t>israelitica secondo alcuni studiosi: </a:t>
            </a:r>
          </a:p>
          <a:p>
            <a:pPr marL="265113" indent="-265113" algn="just">
              <a:lnSpc>
                <a:spcPct val="107000"/>
              </a:lnSpc>
              <a:spcAft>
                <a:spcPts val="0"/>
              </a:spcAft>
            </a:pPr>
            <a:r>
              <a:rPr lang="it-IT" sz="4300" b="1" cap="small" dirty="0" smtClean="0">
                <a:latin typeface="Calibri"/>
                <a:ea typeface="Calibri"/>
                <a:cs typeface="Arial"/>
              </a:rPr>
              <a:t>Settembrini</a:t>
            </a:r>
            <a:r>
              <a:rPr lang="it-IT" sz="4300" dirty="0" smtClean="0">
                <a:latin typeface="Calibri"/>
                <a:ea typeface="Calibri"/>
                <a:cs typeface="Arial"/>
              </a:rPr>
              <a:t>: </a:t>
            </a:r>
            <a:r>
              <a:rPr lang="it-IT" sz="4300" dirty="0">
                <a:latin typeface="Calibri"/>
                <a:ea typeface="Calibri"/>
                <a:cs typeface="Arial"/>
              </a:rPr>
              <a:t>“in Israele la proporzione tra oracoli di consolazione e oracoli di rimprovero non è la medesima. L’ideologia di palazzo non sembra rispettata in eguale misura”</a:t>
            </a:r>
          </a:p>
          <a:p>
            <a:pPr marL="265113" indent="-265113" algn="just">
              <a:lnSpc>
                <a:spcPct val="107000"/>
              </a:lnSpc>
              <a:spcAft>
                <a:spcPts val="0"/>
              </a:spcAft>
            </a:pPr>
            <a:r>
              <a:rPr lang="it-IT" sz="4300" b="1" cap="small" dirty="0" smtClean="0">
                <a:latin typeface="Calibri"/>
                <a:ea typeface="Calibri"/>
                <a:cs typeface="Arial"/>
              </a:rPr>
              <a:t>Cagni</a:t>
            </a:r>
            <a:r>
              <a:rPr lang="it-IT" sz="4300" b="1" dirty="0" smtClean="0">
                <a:latin typeface="Calibri"/>
                <a:ea typeface="Calibri"/>
                <a:cs typeface="Arial"/>
              </a:rPr>
              <a:t>:</a:t>
            </a:r>
            <a:r>
              <a:rPr lang="it-IT" sz="4300" dirty="0" smtClean="0">
                <a:latin typeface="Calibri"/>
                <a:ea typeface="Calibri"/>
                <a:cs typeface="Arial"/>
              </a:rPr>
              <a:t> </a:t>
            </a:r>
            <a:r>
              <a:rPr lang="it-IT" sz="4300" dirty="0">
                <a:latin typeface="Calibri"/>
                <a:ea typeface="Calibri"/>
                <a:cs typeface="Arial"/>
              </a:rPr>
              <a:t>“un profetismo spiccatamente pragmatico […]: scevro da ogni preoccupazione morale o teologica, contrariamente a quello che caratterizza il mondo biblico”</a:t>
            </a:r>
          </a:p>
          <a:p>
            <a:pPr marL="265113" indent="-265113" algn="just">
              <a:lnSpc>
                <a:spcPct val="107000"/>
              </a:lnSpc>
              <a:spcAft>
                <a:spcPts val="0"/>
              </a:spcAft>
            </a:pPr>
            <a:r>
              <a:rPr lang="it-IT" sz="4300" b="1" cap="small" dirty="0" err="1" smtClean="0">
                <a:latin typeface="Calibri"/>
                <a:ea typeface="Calibri"/>
                <a:cs typeface="Arial"/>
              </a:rPr>
              <a:t>Sicre</a:t>
            </a:r>
            <a:r>
              <a:rPr lang="it-IT" sz="4300" dirty="0" smtClean="0">
                <a:latin typeface="Calibri"/>
                <a:ea typeface="Calibri"/>
                <a:cs typeface="Arial"/>
              </a:rPr>
              <a:t>: </a:t>
            </a:r>
            <a:r>
              <a:rPr lang="it-IT" sz="4300" dirty="0">
                <a:latin typeface="Calibri"/>
                <a:ea typeface="Calibri"/>
                <a:cs typeface="Arial"/>
              </a:rPr>
              <a:t>“da una parola cercata dall’uomo, a una parola inviata da Dio. Dalla scoperta di un enigma, alla scoperta di una missione. Dalla ricerca di sicurezza, al contrasto con la responsabilità. Dall’interesse personale, alla responsabilità davanti agli altri”</a:t>
            </a:r>
          </a:p>
          <a:p>
            <a:pPr marL="265113" indent="-265113" algn="just">
              <a:lnSpc>
                <a:spcPct val="107000"/>
              </a:lnSpc>
              <a:spcAft>
                <a:spcPts val="0"/>
              </a:spcAft>
            </a:pPr>
            <a:r>
              <a:rPr lang="it-IT" sz="4300" b="1" cap="small" dirty="0" err="1" smtClean="0">
                <a:latin typeface="Calibri"/>
                <a:ea typeface="Calibri"/>
                <a:cs typeface="Arial"/>
              </a:rPr>
              <a:t>Römer</a:t>
            </a:r>
            <a:r>
              <a:rPr lang="it-IT" sz="4300" b="1" cap="small" dirty="0" smtClean="0">
                <a:latin typeface="Calibri"/>
                <a:ea typeface="Calibri"/>
                <a:cs typeface="Arial"/>
              </a:rPr>
              <a:t>–Macchi–</a:t>
            </a:r>
            <a:r>
              <a:rPr lang="it-IT" sz="4300" b="1" cap="small" dirty="0" err="1" smtClean="0">
                <a:latin typeface="Calibri"/>
                <a:ea typeface="Calibri"/>
                <a:cs typeface="Arial"/>
              </a:rPr>
              <a:t>Nihan</a:t>
            </a:r>
            <a:r>
              <a:rPr lang="it-IT" sz="4300" dirty="0" smtClean="0">
                <a:latin typeface="Calibri"/>
                <a:ea typeface="Calibri"/>
                <a:cs typeface="Arial"/>
              </a:rPr>
              <a:t>: “</a:t>
            </a:r>
            <a:r>
              <a:rPr lang="it-IT" sz="4300" dirty="0">
                <a:latin typeface="Calibri"/>
                <a:ea typeface="Calibri"/>
                <a:cs typeface="Arial"/>
              </a:rPr>
              <a:t>la sua trasmissione letteraria, per cui le parole profetiche di Israele non si esauriscono nel loro contesto storico, ma hanno un significato per le future generazioni” (differenza con la trasmissione scritta a Mari</a:t>
            </a:r>
            <a:r>
              <a:rPr lang="it-IT" sz="4300" dirty="0" smtClean="0">
                <a:latin typeface="Calibri"/>
                <a:ea typeface="Calibri"/>
                <a:cs typeface="Arial"/>
              </a:rPr>
              <a:t>)</a:t>
            </a:r>
            <a:endParaRPr lang="it-IT" sz="4300" dirty="0">
              <a:latin typeface="Calibri"/>
              <a:ea typeface="Calibri"/>
              <a:cs typeface="Arial"/>
            </a:endParaRPr>
          </a:p>
        </p:txBody>
      </p:sp>
    </p:spTree>
    <p:extLst>
      <p:ext uri="{BB962C8B-B14F-4D97-AF65-F5344CB8AC3E}">
        <p14:creationId xmlns:p14="http://schemas.microsoft.com/office/powerpoint/2010/main" val="4507942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245544" cy="5778968"/>
          </a:xfrm>
        </p:spPr>
        <p:txBody>
          <a:bodyPr>
            <a:normAutofit fontScale="62500" lnSpcReduction="20000"/>
          </a:bodyPr>
          <a:lstStyle/>
          <a:p>
            <a:pPr marL="0" indent="0" algn="ctr">
              <a:buNone/>
            </a:pPr>
            <a:r>
              <a:rPr lang="it-IT" sz="3200" b="1" dirty="0" smtClean="0">
                <a:latin typeface="Calibri" panose="020F0502020204030204" pitchFamily="34" charset="0"/>
                <a:cs typeface="Calibri" panose="020F0502020204030204" pitchFamily="34" charset="0"/>
              </a:rPr>
              <a:t>LE DIFFERENZE TEOLOGICHE SOSTANZIALI </a:t>
            </a:r>
          </a:p>
          <a:p>
            <a:pPr marL="0" indent="0">
              <a:buNone/>
            </a:pPr>
            <a:r>
              <a:rPr lang="it-IT" sz="1300" dirty="0">
                <a:latin typeface="Calibri" panose="020F0502020204030204" pitchFamily="34" charset="0"/>
                <a:cs typeface="Calibri" panose="020F0502020204030204" pitchFamily="34" charset="0"/>
              </a:rPr>
              <a:t> </a:t>
            </a:r>
          </a:p>
          <a:p>
            <a:pPr algn="just"/>
            <a:r>
              <a:rPr lang="it-IT" dirty="0">
                <a:latin typeface="Calibri" panose="020F0502020204030204" pitchFamily="34" charset="0"/>
                <a:cs typeface="Calibri" panose="020F0502020204030204" pitchFamily="34" charset="0"/>
              </a:rPr>
              <a:t>Il Profetismo nella Bibbia viene fatto risalire a Mosè come iniziatore e come modello. Con un discorso in bocca allo stesso </a:t>
            </a:r>
            <a:r>
              <a:rPr lang="it-IT" dirty="0" smtClean="0">
                <a:latin typeface="Calibri" panose="020F0502020204030204" pitchFamily="34" charset="0"/>
                <a:cs typeface="Calibri" panose="020F0502020204030204" pitchFamily="34" charset="0"/>
              </a:rPr>
              <a:t>Mosè, </a:t>
            </a:r>
            <a:r>
              <a:rPr lang="it-IT" dirty="0" err="1" smtClean="0">
                <a:latin typeface="Calibri" panose="020F0502020204030204" pitchFamily="34" charset="0"/>
                <a:cs typeface="Calibri" panose="020F0502020204030204" pitchFamily="34" charset="0"/>
              </a:rPr>
              <a:t>Dt</a:t>
            </a:r>
            <a:r>
              <a:rPr lang="it-IT" dirty="0" smtClean="0">
                <a:latin typeface="Calibri" panose="020F0502020204030204" pitchFamily="34" charset="0"/>
                <a:cs typeface="Calibri" panose="020F0502020204030204" pitchFamily="34" charset="0"/>
              </a:rPr>
              <a:t> </a:t>
            </a:r>
            <a:r>
              <a:rPr lang="it-IT" dirty="0">
                <a:latin typeface="Calibri" panose="020F0502020204030204" pitchFamily="34" charset="0"/>
                <a:cs typeface="Calibri" panose="020F0502020204030204" pitchFamily="34" charset="0"/>
              </a:rPr>
              <a:t>18,9-22 </a:t>
            </a:r>
            <a:r>
              <a:rPr lang="it-IT" dirty="0" smtClean="0">
                <a:latin typeface="Calibri" panose="020F0502020204030204" pitchFamily="34" charset="0"/>
                <a:cs typeface="Calibri" panose="020F0502020204030204" pitchFamily="34" charset="0"/>
              </a:rPr>
              <a:t>precisa </a:t>
            </a:r>
            <a:r>
              <a:rPr lang="it-IT" dirty="0">
                <a:latin typeface="Calibri" panose="020F0502020204030204" pitchFamily="34" charset="0"/>
                <a:cs typeface="Calibri" panose="020F0502020204030204" pitchFamily="34" charset="0"/>
              </a:rPr>
              <a:t>a Israele </a:t>
            </a:r>
            <a:r>
              <a:rPr lang="it-IT" dirty="0" smtClean="0">
                <a:latin typeface="Calibri" panose="020F0502020204030204" pitchFamily="34" charset="0"/>
                <a:cs typeface="Calibri" panose="020F0502020204030204" pitchFamily="34" charset="0"/>
              </a:rPr>
              <a:t>le caratteristiche della vera profezia con </a:t>
            </a:r>
            <a:r>
              <a:rPr lang="it-IT" dirty="0">
                <a:latin typeface="Calibri" panose="020F0502020204030204" pitchFamily="34" charset="0"/>
                <a:cs typeface="Calibri" panose="020F0502020204030204" pitchFamily="34" charset="0"/>
              </a:rPr>
              <a:t>i seguenti </a:t>
            </a:r>
            <a:r>
              <a:rPr lang="it-IT" dirty="0" smtClean="0">
                <a:latin typeface="Calibri" panose="020F0502020204030204" pitchFamily="34" charset="0"/>
                <a:cs typeface="Calibri" panose="020F0502020204030204" pitchFamily="34" charset="0"/>
              </a:rPr>
              <a:t>passaggi:</a:t>
            </a:r>
          </a:p>
          <a:p>
            <a:pPr algn="just"/>
            <a:endParaRPr lang="it-IT" sz="1500"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1. Sono un "abominio" davanti a Dio (</a:t>
            </a:r>
            <a:r>
              <a:rPr lang="it-IT" dirty="0" err="1">
                <a:latin typeface="Calibri" panose="020F0502020204030204" pitchFamily="34" charset="0"/>
                <a:cs typeface="Calibri" panose="020F0502020204030204" pitchFamily="34" charset="0"/>
              </a:rPr>
              <a:t>Dt</a:t>
            </a:r>
            <a:r>
              <a:rPr lang="it-IT" dirty="0">
                <a:latin typeface="Calibri" panose="020F0502020204030204" pitchFamily="34" charset="0"/>
                <a:cs typeface="Calibri" panose="020F0502020204030204" pitchFamily="34" charset="0"/>
              </a:rPr>
              <a:t> 18,9-14) le pretese magiche e superstiziose dell'uomo: sacrifici umani, divinazione, sortilegio, magia, evocazione degli spiriti, </a:t>
            </a:r>
            <a:r>
              <a:rPr lang="it-IT" dirty="0" err="1">
                <a:latin typeface="Calibri" panose="020F0502020204030204" pitchFamily="34" charset="0"/>
                <a:cs typeface="Calibri" panose="020F0502020204030204" pitchFamily="34" charset="0"/>
              </a:rPr>
              <a:t>necromanzia</a:t>
            </a:r>
            <a:r>
              <a:rPr lang="it-IT" dirty="0">
                <a:latin typeface="Calibri" panose="020F0502020204030204" pitchFamily="34" charset="0"/>
                <a:cs typeface="Calibri" panose="020F0502020204030204" pitchFamily="34" charset="0"/>
              </a:rPr>
              <a:t>, </a:t>
            </a:r>
            <a:r>
              <a:rPr lang="it-IT" dirty="0" smtClean="0">
                <a:latin typeface="Calibri" panose="020F0502020204030204" pitchFamily="34" charset="0"/>
                <a:cs typeface="Calibri" panose="020F0502020204030204" pitchFamily="34" charset="0"/>
              </a:rPr>
              <a:t>indovini…</a:t>
            </a:r>
          </a:p>
          <a:p>
            <a:pPr marL="0" indent="0" algn="just">
              <a:buNone/>
            </a:pPr>
            <a:endParaRPr lang="it-IT" sz="1500" dirty="0">
              <a:latin typeface="Calibri" panose="020F0502020204030204" pitchFamily="34" charset="0"/>
              <a:cs typeface="Calibri" panose="020F0502020204030204" pitchFamily="34" charset="0"/>
            </a:endParaRPr>
          </a:p>
          <a:p>
            <a:pPr algn="just"/>
            <a:r>
              <a:rPr lang="it-IT" dirty="0" smtClean="0">
                <a:latin typeface="Calibri" panose="020F0502020204030204" pitchFamily="34" charset="0"/>
                <a:cs typeface="Calibri" panose="020F0502020204030204" pitchFamily="34" charset="0"/>
              </a:rPr>
              <a:t>2</a:t>
            </a:r>
            <a:r>
              <a:rPr lang="it-IT" dirty="0">
                <a:latin typeface="Calibri" panose="020F0502020204030204" pitchFamily="34" charset="0"/>
                <a:cs typeface="Calibri" panose="020F0502020204030204" pitchFamily="34" charset="0"/>
              </a:rPr>
              <a:t>. Dio solo può comunicare con l'uomo in modo autentico (</a:t>
            </a:r>
            <a:r>
              <a:rPr lang="it-IT" dirty="0" err="1">
                <a:latin typeface="Calibri" panose="020F0502020204030204" pitchFamily="34" charset="0"/>
                <a:cs typeface="Calibri" panose="020F0502020204030204" pitchFamily="34" charset="0"/>
              </a:rPr>
              <a:t>Dt</a:t>
            </a:r>
            <a:r>
              <a:rPr lang="it-IT" dirty="0">
                <a:latin typeface="Calibri" panose="020F0502020204030204" pitchFamily="34" charset="0"/>
                <a:cs typeface="Calibri" panose="020F0502020204030204" pitchFamily="34" charset="0"/>
              </a:rPr>
              <a:t> 18,14-19); lo farà mediante un Profeta </a:t>
            </a:r>
            <a:r>
              <a:rPr lang="it-IT" dirty="0" smtClean="0">
                <a:latin typeface="Calibri" panose="020F0502020204030204" pitchFamily="34" charset="0"/>
                <a:cs typeface="Calibri" panose="020F0502020204030204" pitchFamily="34" charset="0"/>
              </a:rPr>
              <a:t>con </a:t>
            </a:r>
            <a:r>
              <a:rPr lang="it-IT" dirty="0">
                <a:latin typeface="Calibri" panose="020F0502020204030204" pitchFamily="34" charset="0"/>
                <a:cs typeface="Calibri" panose="020F0502020204030204" pitchFamily="34" charset="0"/>
              </a:rPr>
              <a:t>queste caratteristiche:</a:t>
            </a:r>
          </a:p>
          <a:p>
            <a:pPr algn="just"/>
            <a:r>
              <a:rPr lang="it-IT" dirty="0" smtClean="0">
                <a:latin typeface="Calibri" panose="020F0502020204030204" pitchFamily="34" charset="0"/>
                <a:cs typeface="Calibri" panose="020F0502020204030204" pitchFamily="34" charset="0"/>
              </a:rPr>
              <a:t>lo </a:t>
            </a:r>
            <a:r>
              <a:rPr lang="it-IT" dirty="0">
                <a:latin typeface="Calibri" panose="020F0502020204030204" pitchFamily="34" charset="0"/>
                <a:cs typeface="Calibri" panose="020F0502020204030204" pitchFamily="34" charset="0"/>
              </a:rPr>
              <a:t>susciterà Lui stesso per Israele, legato sempre alla sua iniziativa e condiscendenza misericordiosa...</a:t>
            </a:r>
          </a:p>
          <a:p>
            <a:pPr algn="just"/>
            <a:r>
              <a:rPr lang="it-IT" dirty="0" smtClean="0">
                <a:latin typeface="Calibri" panose="020F0502020204030204" pitchFamily="34" charset="0"/>
                <a:cs typeface="Calibri" panose="020F0502020204030204" pitchFamily="34" charset="0"/>
              </a:rPr>
              <a:t>fratello </a:t>
            </a:r>
            <a:r>
              <a:rPr lang="it-IT" dirty="0">
                <a:latin typeface="Calibri" panose="020F0502020204030204" pitchFamily="34" charset="0"/>
                <a:cs typeface="Calibri" panose="020F0502020204030204" pitchFamily="34" charset="0"/>
              </a:rPr>
              <a:t>tra fratelli e in mezzo a loro, cioè una persona normale che vive dentro alle situazioni </a:t>
            </a:r>
            <a:r>
              <a:rPr lang="it-IT" dirty="0" smtClean="0">
                <a:latin typeface="Calibri" panose="020F0502020204030204" pitchFamily="34" charset="0"/>
                <a:cs typeface="Calibri" panose="020F0502020204030204" pitchFamily="34" charset="0"/>
              </a:rPr>
              <a:t>normali;</a:t>
            </a:r>
          </a:p>
          <a:p>
            <a:pPr algn="just"/>
            <a:r>
              <a:rPr lang="it-IT" dirty="0" smtClean="0">
                <a:latin typeface="Calibri" panose="020F0502020204030204" pitchFamily="34" charset="0"/>
                <a:cs typeface="Calibri" panose="020F0502020204030204" pitchFamily="34" charset="0"/>
              </a:rPr>
              <a:t>e </a:t>
            </a:r>
            <a:r>
              <a:rPr lang="it-IT" dirty="0">
                <a:latin typeface="Calibri" panose="020F0502020204030204" pitchFamily="34" charset="0"/>
                <a:cs typeface="Calibri" panose="020F0502020204030204" pitchFamily="34" charset="0"/>
              </a:rPr>
              <a:t>sarà suo porta-parola: "Gli porre in bocca le mie parole..." e come tale dovrà essere ascoltato</a:t>
            </a:r>
            <a:r>
              <a:rPr lang="it-IT" dirty="0" smtClean="0">
                <a:latin typeface="Calibri" panose="020F0502020204030204" pitchFamily="34" charset="0"/>
                <a:cs typeface="Calibri" panose="020F0502020204030204" pitchFamily="34" charset="0"/>
              </a:rPr>
              <a:t>.</a:t>
            </a:r>
          </a:p>
          <a:p>
            <a:pPr marL="0" indent="0" algn="just">
              <a:buNone/>
            </a:pPr>
            <a:endParaRPr lang="it-IT" sz="1500"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3. Saranno possibili falsi profeti, di due categorie (</a:t>
            </a:r>
            <a:r>
              <a:rPr lang="it-IT" dirty="0" err="1">
                <a:latin typeface="Calibri" panose="020F0502020204030204" pitchFamily="34" charset="0"/>
                <a:cs typeface="Calibri" panose="020F0502020204030204" pitchFamily="34" charset="0"/>
              </a:rPr>
              <a:t>Dt</a:t>
            </a:r>
            <a:r>
              <a:rPr lang="it-IT" dirty="0">
                <a:latin typeface="Calibri" panose="020F0502020204030204" pitchFamily="34" charset="0"/>
                <a:cs typeface="Calibri" panose="020F0502020204030204" pitchFamily="34" charset="0"/>
              </a:rPr>
              <a:t> 18,20):</a:t>
            </a:r>
          </a:p>
          <a:p>
            <a:pPr algn="just"/>
            <a:r>
              <a:rPr lang="it-IT" dirty="0">
                <a:latin typeface="Calibri" panose="020F0502020204030204" pitchFamily="34" charset="0"/>
                <a:cs typeface="Calibri" panose="020F0502020204030204" pitchFamily="34" charset="0"/>
              </a:rPr>
              <a:t>quelli che parlano falsamente a nome di Dio e quelli che parlano in nome di falsi dei…</a:t>
            </a:r>
          </a:p>
          <a:p>
            <a:pPr algn="just"/>
            <a:r>
              <a:rPr lang="it-IT" dirty="0">
                <a:latin typeface="Calibri" panose="020F0502020204030204" pitchFamily="34" charset="0"/>
                <a:cs typeface="Calibri" panose="020F0502020204030204" pitchFamily="34" charset="0"/>
              </a:rPr>
              <a:t>Criterio per distinguerli (</a:t>
            </a:r>
            <a:r>
              <a:rPr lang="it-IT" dirty="0" err="1">
                <a:latin typeface="Calibri" panose="020F0502020204030204" pitchFamily="34" charset="0"/>
                <a:cs typeface="Calibri" panose="020F0502020204030204" pitchFamily="34" charset="0"/>
              </a:rPr>
              <a:t>Dt</a:t>
            </a:r>
            <a:r>
              <a:rPr lang="it-IT" dirty="0">
                <a:latin typeface="Calibri" panose="020F0502020204030204" pitchFamily="34" charset="0"/>
                <a:cs typeface="Calibri" panose="020F0502020204030204" pitchFamily="34" charset="0"/>
              </a:rPr>
              <a:t> 18,21-22) sarà l'avveramento o meno della parola che annunciano... </a:t>
            </a:r>
          </a:p>
        </p:txBody>
      </p:sp>
    </p:spTree>
    <p:extLst>
      <p:ext uri="{BB962C8B-B14F-4D97-AF65-F5344CB8AC3E}">
        <p14:creationId xmlns:p14="http://schemas.microsoft.com/office/powerpoint/2010/main" val="22066816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fade">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2" end="12"/>
                                            </p:txEl>
                                          </p:spTgt>
                                        </p:tgtEl>
                                        <p:attrNameLst>
                                          <p:attrName>style.visibility</p:attrName>
                                        </p:attrNameLst>
                                      </p:cBhvr>
                                      <p:to>
                                        <p:strVal val="visible"/>
                                      </p:to>
                                    </p:set>
                                    <p:animEffect transition="in" filter="fade">
                                      <p:cBhvr>
                                        <p:cTn id="42" dur="500"/>
                                        <p:tgtEl>
                                          <p:spTgt spid="3">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animEffect transition="in" filter="fade">
                                      <p:cBhvr>
                                        <p:cTn id="4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5418928"/>
          </a:xfrm>
        </p:spPr>
        <p:txBody>
          <a:bodyPr>
            <a:normAutofit fontScale="62500" lnSpcReduction="20000"/>
          </a:bodyPr>
          <a:lstStyle/>
          <a:p>
            <a:pPr marL="0" indent="0" algn="ctr">
              <a:buNone/>
            </a:pPr>
            <a:r>
              <a:rPr lang="it-IT" sz="3200" b="1" dirty="0"/>
              <a:t>U</a:t>
            </a:r>
            <a:r>
              <a:rPr lang="it-IT" sz="3200" b="1" dirty="0" smtClean="0"/>
              <a:t>na cronologia profetica </a:t>
            </a:r>
            <a:r>
              <a:rPr lang="it-IT" sz="3200" b="1" dirty="0"/>
              <a:t>di massima:</a:t>
            </a:r>
            <a:endParaRPr lang="it-IT" sz="3200" dirty="0"/>
          </a:p>
          <a:p>
            <a:pPr marL="989013" indent="-265113"/>
            <a:endParaRPr lang="it-IT" dirty="0" smtClean="0"/>
          </a:p>
          <a:p>
            <a:pPr marL="989013" indent="-265113"/>
            <a:r>
              <a:rPr lang="it-IT" dirty="0" smtClean="0"/>
              <a:t>Amos </a:t>
            </a:r>
            <a:r>
              <a:rPr lang="it-IT" dirty="0"/>
              <a:t>760-750 a.C.</a:t>
            </a:r>
          </a:p>
          <a:p>
            <a:pPr marL="989013" indent="-265113"/>
            <a:r>
              <a:rPr lang="it-IT" dirty="0" smtClean="0"/>
              <a:t>Osea </a:t>
            </a:r>
            <a:r>
              <a:rPr lang="it-IT" dirty="0"/>
              <a:t>750-725</a:t>
            </a:r>
          </a:p>
          <a:p>
            <a:pPr marL="989013" indent="-265113"/>
            <a:r>
              <a:rPr lang="it-IT" dirty="0" smtClean="0"/>
              <a:t>Isaia </a:t>
            </a:r>
            <a:r>
              <a:rPr lang="it-IT" dirty="0"/>
              <a:t>740-701</a:t>
            </a:r>
          </a:p>
          <a:p>
            <a:pPr marL="989013" indent="-265113"/>
            <a:r>
              <a:rPr lang="it-IT" dirty="0" err="1" smtClean="0"/>
              <a:t>Michea</a:t>
            </a:r>
            <a:r>
              <a:rPr lang="it-IT" dirty="0" smtClean="0"/>
              <a:t> </a:t>
            </a:r>
            <a:r>
              <a:rPr lang="it-IT" dirty="0"/>
              <a:t>730-680</a:t>
            </a:r>
          </a:p>
          <a:p>
            <a:pPr marL="989013" indent="-265113"/>
            <a:r>
              <a:rPr lang="it-IT" dirty="0" err="1" smtClean="0"/>
              <a:t>Sofonia</a:t>
            </a:r>
            <a:r>
              <a:rPr lang="it-IT" dirty="0" smtClean="0"/>
              <a:t> </a:t>
            </a:r>
            <a:r>
              <a:rPr lang="it-IT" dirty="0"/>
              <a:t>660-630</a:t>
            </a:r>
          </a:p>
          <a:p>
            <a:pPr marL="989013" indent="-265113"/>
            <a:r>
              <a:rPr lang="it-IT" dirty="0" err="1" smtClean="0"/>
              <a:t>Naum</a:t>
            </a:r>
            <a:r>
              <a:rPr lang="it-IT" dirty="0" smtClean="0"/>
              <a:t> </a:t>
            </a:r>
            <a:r>
              <a:rPr lang="it-IT" dirty="0"/>
              <a:t>630-612</a:t>
            </a:r>
          </a:p>
          <a:p>
            <a:pPr marL="989013" indent="-265113"/>
            <a:r>
              <a:rPr lang="it-IT" dirty="0" err="1" smtClean="0"/>
              <a:t>Abacuc</a:t>
            </a:r>
            <a:r>
              <a:rPr lang="it-IT" dirty="0" smtClean="0"/>
              <a:t> </a:t>
            </a:r>
            <a:r>
              <a:rPr lang="it-IT" dirty="0"/>
              <a:t>612-598</a:t>
            </a:r>
          </a:p>
          <a:p>
            <a:pPr marL="989013" indent="-265113"/>
            <a:r>
              <a:rPr lang="it-IT" dirty="0" smtClean="0"/>
              <a:t>Geremia </a:t>
            </a:r>
            <a:r>
              <a:rPr lang="it-IT" dirty="0"/>
              <a:t>627-585</a:t>
            </a:r>
          </a:p>
          <a:p>
            <a:pPr marL="989013" indent="-265113"/>
            <a:r>
              <a:rPr lang="it-IT" dirty="0" smtClean="0"/>
              <a:t>Ezechiele </a:t>
            </a:r>
            <a:r>
              <a:rPr lang="it-IT" dirty="0"/>
              <a:t>593-571</a:t>
            </a:r>
          </a:p>
          <a:p>
            <a:pPr marL="989013" indent="-265113"/>
            <a:r>
              <a:rPr lang="it-IT" dirty="0" smtClean="0"/>
              <a:t>Deuteroisaia </a:t>
            </a:r>
            <a:r>
              <a:rPr lang="it-IT" dirty="0"/>
              <a:t>555-539</a:t>
            </a:r>
          </a:p>
          <a:p>
            <a:pPr marL="989013" indent="-265113"/>
            <a:r>
              <a:rPr lang="it-IT" dirty="0" smtClean="0"/>
              <a:t>Aggeo </a:t>
            </a:r>
            <a:r>
              <a:rPr lang="it-IT" dirty="0"/>
              <a:t>520-519</a:t>
            </a:r>
          </a:p>
          <a:p>
            <a:pPr marL="989013" indent="-265113"/>
            <a:r>
              <a:rPr lang="it-IT" dirty="0" smtClean="0"/>
              <a:t>(</a:t>
            </a:r>
            <a:r>
              <a:rPr lang="it-IT" dirty="0"/>
              <a:t>primo) Zaccaria 520-518</a:t>
            </a:r>
          </a:p>
          <a:p>
            <a:pPr marL="989013" indent="-265113"/>
            <a:r>
              <a:rPr lang="it-IT" dirty="0" err="1" smtClean="0"/>
              <a:t>Abdia</a:t>
            </a:r>
            <a:r>
              <a:rPr lang="it-IT" dirty="0" smtClean="0"/>
              <a:t> </a:t>
            </a:r>
            <a:r>
              <a:rPr lang="it-IT" dirty="0"/>
              <a:t>510</a:t>
            </a:r>
          </a:p>
          <a:p>
            <a:pPr marL="989013" indent="-265113"/>
            <a:r>
              <a:rPr lang="it-IT" dirty="0" smtClean="0"/>
              <a:t>Gioele </a:t>
            </a:r>
            <a:r>
              <a:rPr lang="it-IT" dirty="0"/>
              <a:t>(? V-III secolo)</a:t>
            </a:r>
          </a:p>
          <a:p>
            <a:pPr marL="989013" indent="-265113"/>
            <a:r>
              <a:rPr lang="it-IT" dirty="0" err="1" smtClean="0"/>
              <a:t>Malachia</a:t>
            </a:r>
            <a:r>
              <a:rPr lang="it-IT" dirty="0" smtClean="0"/>
              <a:t> </a:t>
            </a:r>
            <a:r>
              <a:rPr lang="it-IT" dirty="0"/>
              <a:t>(? 520-400)</a:t>
            </a:r>
          </a:p>
          <a:p>
            <a:pPr marL="989013" indent="-265113"/>
            <a:r>
              <a:rPr lang="it-IT" dirty="0" err="1" smtClean="0"/>
              <a:t>Tritoisaia</a:t>
            </a:r>
            <a:r>
              <a:rPr lang="it-IT" dirty="0" smtClean="0"/>
              <a:t> </a:t>
            </a:r>
            <a:r>
              <a:rPr lang="it-IT" dirty="0"/>
              <a:t>538-510</a:t>
            </a:r>
          </a:p>
          <a:p>
            <a:pPr marL="989013" indent="-265113"/>
            <a:r>
              <a:rPr lang="it-IT" dirty="0" smtClean="0"/>
              <a:t>Giona </a:t>
            </a:r>
            <a:r>
              <a:rPr lang="it-IT" dirty="0"/>
              <a:t>(? V-IV secolo</a:t>
            </a:r>
            <a:r>
              <a:rPr lang="it-IT" dirty="0" smtClean="0"/>
              <a:t>)</a:t>
            </a:r>
            <a:endParaRPr lang="it-IT" dirty="0"/>
          </a:p>
        </p:txBody>
      </p:sp>
    </p:spTree>
    <p:extLst>
      <p:ext uri="{BB962C8B-B14F-4D97-AF65-F5344CB8AC3E}">
        <p14:creationId xmlns:p14="http://schemas.microsoft.com/office/powerpoint/2010/main" val="2289191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2920" y="530352"/>
            <a:ext cx="8183880" cy="5706960"/>
          </a:xfrm>
        </p:spPr>
        <p:txBody>
          <a:bodyPr>
            <a:noAutofit/>
          </a:bodyPr>
          <a:lstStyle/>
          <a:p>
            <a:pPr marL="0" indent="0" algn="ctr">
              <a:spcAft>
                <a:spcPts val="0"/>
              </a:spcAft>
              <a:buNone/>
            </a:pPr>
            <a:r>
              <a:rPr lang="it-IT" sz="2000" b="1" dirty="0">
                <a:latin typeface="Calibri" panose="020F0502020204030204" pitchFamily="34" charset="0"/>
                <a:ea typeface="Calibri"/>
                <a:cs typeface="Calibri" panose="020F0502020204030204" pitchFamily="34" charset="0"/>
              </a:rPr>
              <a:t>L'ORIZZONTE DEL PENSIERO PROFETICO</a:t>
            </a:r>
            <a:endParaRPr lang="it-IT" sz="2000" dirty="0">
              <a:latin typeface="Calibri" panose="020F0502020204030204" pitchFamily="34" charset="0"/>
              <a:ea typeface="Calibri"/>
              <a:cs typeface="Calibri" panose="020F0502020204030204" pitchFamily="34" charset="0"/>
            </a:endParaRPr>
          </a:p>
          <a:p>
            <a:pPr algn="just">
              <a:spcAft>
                <a:spcPts val="0"/>
              </a:spcAft>
            </a:pPr>
            <a:r>
              <a:rPr lang="it-IT" sz="1700" dirty="0" smtClean="0">
                <a:latin typeface="Calibri" panose="020F0502020204030204" pitchFamily="34" charset="0"/>
                <a:ea typeface="Calibri"/>
                <a:cs typeface="Calibri" panose="020F0502020204030204" pitchFamily="34" charset="0"/>
              </a:rPr>
              <a:t>L'orizzonte </a:t>
            </a:r>
            <a:r>
              <a:rPr lang="it-IT" sz="1700" dirty="0">
                <a:latin typeface="Calibri" panose="020F0502020204030204" pitchFamily="34" charset="0"/>
                <a:ea typeface="Calibri"/>
                <a:cs typeface="Calibri" panose="020F0502020204030204" pitchFamily="34" charset="0"/>
              </a:rPr>
              <a:t>di pensiero che accomuna le grandi figure profetiche bibliche e rende </a:t>
            </a:r>
            <a:r>
              <a:rPr lang="it-IT" sz="1700" dirty="0" smtClean="0">
                <a:latin typeface="Calibri" panose="020F0502020204030204" pitchFamily="34" charset="0"/>
                <a:ea typeface="Calibri"/>
                <a:cs typeface="Calibri" panose="020F0502020204030204" pitchFamily="34" charset="0"/>
              </a:rPr>
              <a:t>singolare </a:t>
            </a:r>
            <a:r>
              <a:rPr lang="it-IT" sz="1700" dirty="0">
                <a:latin typeface="Calibri" panose="020F0502020204030204" pitchFamily="34" charset="0"/>
                <a:ea typeface="Calibri"/>
                <a:cs typeface="Calibri" panose="020F0502020204030204" pitchFamily="34" charset="0"/>
              </a:rPr>
              <a:t>il profetismo biblico </a:t>
            </a:r>
            <a:r>
              <a:rPr lang="it-IT" sz="1700" dirty="0" smtClean="0">
                <a:latin typeface="Calibri" panose="020F0502020204030204" pitchFamily="34" charset="0"/>
                <a:ea typeface="Calibri"/>
                <a:cs typeface="Calibri" panose="020F0502020204030204" pitchFamily="34" charset="0"/>
              </a:rPr>
              <a:t>all'interno </a:t>
            </a:r>
            <a:r>
              <a:rPr lang="it-IT" sz="1700" dirty="0">
                <a:latin typeface="Calibri" panose="020F0502020204030204" pitchFamily="34" charset="0"/>
                <a:ea typeface="Calibri"/>
                <a:cs typeface="Calibri" panose="020F0502020204030204" pitchFamily="34" charset="0"/>
              </a:rPr>
              <a:t>della fenomenologia religiosa di tutta </a:t>
            </a:r>
            <a:r>
              <a:rPr lang="it-IT" sz="1700" dirty="0" smtClean="0">
                <a:latin typeface="Calibri" panose="020F0502020204030204" pitchFamily="34" charset="0"/>
                <a:ea typeface="Calibri"/>
                <a:cs typeface="Calibri" panose="020F0502020204030204" pitchFamily="34" charset="0"/>
              </a:rPr>
              <a:t>l’umanità, è orientato </a:t>
            </a:r>
            <a:r>
              <a:rPr lang="it-IT" sz="1700" dirty="0">
                <a:latin typeface="Calibri" panose="020F0502020204030204" pitchFamily="34" charset="0"/>
                <a:ea typeface="Calibri"/>
                <a:cs typeface="Calibri" panose="020F0502020204030204" pitchFamily="34" charset="0"/>
              </a:rPr>
              <a:t>a quattro punti cardinali: </a:t>
            </a:r>
          </a:p>
          <a:p>
            <a:pPr marL="0" indent="268288">
              <a:spcAft>
                <a:spcPts val="0"/>
              </a:spcAft>
              <a:buNone/>
            </a:pPr>
            <a:r>
              <a:rPr lang="it-IT" sz="1700" dirty="0" smtClean="0">
                <a:latin typeface="Calibri" panose="020F0502020204030204" pitchFamily="34" charset="0"/>
                <a:ea typeface="Calibri"/>
                <a:cs typeface="Calibri" panose="020F0502020204030204" pitchFamily="34" charset="0"/>
              </a:rPr>
              <a:t>1</a:t>
            </a:r>
            <a:r>
              <a:rPr lang="it-IT" sz="1700" dirty="0">
                <a:latin typeface="Calibri" panose="020F0502020204030204" pitchFamily="34" charset="0"/>
                <a:ea typeface="Calibri"/>
                <a:cs typeface="Calibri" panose="020F0502020204030204" pitchFamily="34" charset="0"/>
              </a:rPr>
              <a:t>) la </a:t>
            </a:r>
            <a:r>
              <a:rPr lang="it-IT" sz="1700" i="1" dirty="0" err="1">
                <a:latin typeface="Calibri" panose="020F0502020204030204" pitchFamily="34" charset="0"/>
                <a:ea typeface="Calibri"/>
                <a:cs typeface="Calibri" panose="020F0502020204030204" pitchFamily="34" charset="0"/>
              </a:rPr>
              <a:t>ruah</a:t>
            </a:r>
            <a:r>
              <a:rPr lang="it-IT" sz="1700" i="1" dirty="0">
                <a:latin typeface="Calibri" panose="020F0502020204030204" pitchFamily="34" charset="0"/>
                <a:ea typeface="Calibri"/>
                <a:cs typeface="Calibri" panose="020F0502020204030204" pitchFamily="34" charset="0"/>
              </a:rPr>
              <a:t> </a:t>
            </a:r>
            <a:r>
              <a:rPr lang="it-IT" sz="1700" dirty="0" smtClean="0">
                <a:latin typeface="Calibri" panose="020F0502020204030204" pitchFamily="34" charset="0"/>
                <a:ea typeface="Calibri"/>
                <a:cs typeface="Calibri" panose="020F0502020204030204" pitchFamily="34" charset="0"/>
              </a:rPr>
              <a:t>(spirito</a:t>
            </a:r>
            <a:r>
              <a:rPr lang="it-IT" sz="1700" dirty="0">
                <a:latin typeface="Calibri" panose="020F0502020204030204" pitchFamily="34" charset="0"/>
                <a:ea typeface="Calibri"/>
                <a:cs typeface="Calibri" panose="020F0502020204030204" pitchFamily="34" charset="0"/>
              </a:rPr>
              <a:t>); 2) il </a:t>
            </a:r>
            <a:r>
              <a:rPr lang="it-IT" sz="1700" i="1" dirty="0" err="1">
                <a:latin typeface="Calibri" panose="020F0502020204030204" pitchFamily="34" charset="0"/>
                <a:ea typeface="Calibri"/>
                <a:cs typeface="Calibri" panose="020F0502020204030204" pitchFamily="34" charset="0"/>
              </a:rPr>
              <a:t>dabar</a:t>
            </a:r>
            <a:r>
              <a:rPr lang="it-IT" sz="1700" i="1" dirty="0">
                <a:latin typeface="Calibri" panose="020F0502020204030204" pitchFamily="34" charset="0"/>
                <a:ea typeface="Calibri"/>
                <a:cs typeface="Calibri" panose="020F0502020204030204" pitchFamily="34" charset="0"/>
              </a:rPr>
              <a:t> </a:t>
            </a:r>
            <a:r>
              <a:rPr lang="it-IT" sz="1700" dirty="0" smtClean="0">
                <a:latin typeface="Calibri" panose="020F0502020204030204" pitchFamily="34" charset="0"/>
                <a:ea typeface="Calibri"/>
                <a:cs typeface="Calibri" panose="020F0502020204030204" pitchFamily="34" charset="0"/>
              </a:rPr>
              <a:t>(parola</a:t>
            </a:r>
            <a:r>
              <a:rPr lang="it-IT" sz="1700" dirty="0">
                <a:latin typeface="Calibri" panose="020F0502020204030204" pitchFamily="34" charset="0"/>
                <a:ea typeface="Calibri"/>
                <a:cs typeface="Calibri" panose="020F0502020204030204" pitchFamily="34" charset="0"/>
              </a:rPr>
              <a:t>); 3) la </a:t>
            </a:r>
            <a:r>
              <a:rPr lang="it-IT" sz="1700" i="1" dirty="0" err="1">
                <a:latin typeface="Calibri" panose="020F0502020204030204" pitchFamily="34" charset="0"/>
                <a:ea typeface="Calibri"/>
                <a:cs typeface="Calibri" panose="020F0502020204030204" pitchFamily="34" charset="0"/>
              </a:rPr>
              <a:t>berit</a:t>
            </a:r>
            <a:r>
              <a:rPr lang="it-IT" sz="1700" i="1" dirty="0">
                <a:latin typeface="Calibri" panose="020F0502020204030204" pitchFamily="34" charset="0"/>
                <a:ea typeface="Calibri"/>
                <a:cs typeface="Calibri" panose="020F0502020204030204" pitchFamily="34" charset="0"/>
              </a:rPr>
              <a:t> </a:t>
            </a:r>
            <a:r>
              <a:rPr lang="it-IT" sz="1700" dirty="0" smtClean="0">
                <a:latin typeface="Calibri" panose="020F0502020204030204" pitchFamily="34" charset="0"/>
                <a:ea typeface="Calibri"/>
                <a:cs typeface="Calibri" panose="020F0502020204030204" pitchFamily="34" charset="0"/>
              </a:rPr>
              <a:t>(alleanza</a:t>
            </a:r>
            <a:r>
              <a:rPr lang="it-IT" sz="1700" dirty="0">
                <a:latin typeface="Calibri" panose="020F0502020204030204" pitchFamily="34" charset="0"/>
                <a:ea typeface="Calibri"/>
                <a:cs typeface="Calibri" panose="020F0502020204030204" pitchFamily="34" charset="0"/>
              </a:rPr>
              <a:t>); 4) la</a:t>
            </a:r>
            <a:r>
              <a:rPr lang="it-IT" sz="1700" i="1" dirty="0">
                <a:latin typeface="Calibri" panose="020F0502020204030204" pitchFamily="34" charset="0"/>
                <a:ea typeface="Calibri"/>
                <a:cs typeface="Calibri" panose="020F0502020204030204" pitchFamily="34" charset="0"/>
              </a:rPr>
              <a:t> </a:t>
            </a:r>
            <a:r>
              <a:rPr lang="it-IT" sz="1700" i="1" dirty="0" err="1">
                <a:latin typeface="Calibri" panose="020F0502020204030204" pitchFamily="34" charset="0"/>
                <a:ea typeface="Calibri"/>
                <a:cs typeface="Calibri" panose="020F0502020204030204" pitchFamily="34" charset="0"/>
              </a:rPr>
              <a:t>tora</a:t>
            </a:r>
            <a:r>
              <a:rPr lang="it-IT" sz="1700" dirty="0">
                <a:latin typeface="Calibri" panose="020F0502020204030204" pitchFamily="34" charset="0"/>
                <a:ea typeface="Calibri"/>
                <a:cs typeface="Calibri" panose="020F0502020204030204" pitchFamily="34" charset="0"/>
              </a:rPr>
              <a:t> </a:t>
            </a:r>
            <a:r>
              <a:rPr lang="it-IT" sz="1700" dirty="0" smtClean="0">
                <a:latin typeface="Calibri" panose="020F0502020204030204" pitchFamily="34" charset="0"/>
                <a:ea typeface="Calibri"/>
                <a:cs typeface="Calibri" panose="020F0502020204030204" pitchFamily="34" charset="0"/>
              </a:rPr>
              <a:t>(rivelazione).</a:t>
            </a:r>
          </a:p>
          <a:p>
            <a:pPr marL="0" indent="0">
              <a:spcAft>
                <a:spcPts val="0"/>
              </a:spcAft>
              <a:buNone/>
            </a:pPr>
            <a:endParaRPr lang="it-IT" sz="800" dirty="0">
              <a:latin typeface="Calibri" panose="020F0502020204030204" pitchFamily="34" charset="0"/>
              <a:ea typeface="Calibri"/>
              <a:cs typeface="Calibri" panose="020F0502020204030204" pitchFamily="34" charset="0"/>
            </a:endParaRPr>
          </a:p>
          <a:p>
            <a:pPr algn="just">
              <a:spcAft>
                <a:spcPts val="0"/>
              </a:spcAft>
            </a:pPr>
            <a:r>
              <a:rPr lang="it-IT" sz="2000" b="1" i="1" dirty="0">
                <a:latin typeface="Calibri" panose="020F0502020204030204" pitchFamily="34" charset="0"/>
                <a:ea typeface="Calibri"/>
                <a:cs typeface="Calibri" panose="020F0502020204030204" pitchFamily="34" charset="0"/>
              </a:rPr>
              <a:t>1) la </a:t>
            </a:r>
            <a:r>
              <a:rPr lang="it-IT" sz="2000" b="1" i="1" dirty="0" err="1">
                <a:latin typeface="Calibri" panose="020F0502020204030204" pitchFamily="34" charset="0"/>
                <a:ea typeface="Calibri"/>
                <a:cs typeface="Calibri" panose="020F0502020204030204" pitchFamily="34" charset="0"/>
              </a:rPr>
              <a:t>ruah</a:t>
            </a:r>
            <a:r>
              <a:rPr lang="it-IT" sz="2000" b="1" i="1" dirty="0">
                <a:latin typeface="Calibri" panose="020F0502020204030204" pitchFamily="34" charset="0"/>
                <a:ea typeface="Calibri"/>
                <a:cs typeface="Calibri" panose="020F0502020204030204" pitchFamily="34" charset="0"/>
              </a:rPr>
              <a:t> (lo spirito)</a:t>
            </a:r>
            <a:endParaRPr lang="it-IT" sz="2000" dirty="0">
              <a:latin typeface="Calibri" panose="020F0502020204030204" pitchFamily="34" charset="0"/>
              <a:ea typeface="Calibri"/>
              <a:cs typeface="Calibri" panose="020F0502020204030204" pitchFamily="34" charset="0"/>
            </a:endParaRPr>
          </a:p>
          <a:p>
            <a:pPr algn="just">
              <a:spcAft>
                <a:spcPts val="0"/>
              </a:spcAft>
            </a:pPr>
            <a:r>
              <a:rPr lang="it-IT" sz="1700" dirty="0">
                <a:latin typeface="Calibri" panose="020F0502020204030204" pitchFamily="34" charset="0"/>
                <a:ea typeface="Calibri"/>
                <a:cs typeface="Calibri" panose="020F0502020204030204" pitchFamily="34" charset="0"/>
              </a:rPr>
              <a:t>La </a:t>
            </a:r>
            <a:r>
              <a:rPr lang="it-IT" sz="1700" i="1" dirty="0" err="1">
                <a:latin typeface="Calibri" panose="020F0502020204030204" pitchFamily="34" charset="0"/>
                <a:ea typeface="Calibri"/>
                <a:cs typeface="Calibri" panose="020F0502020204030204" pitchFamily="34" charset="0"/>
              </a:rPr>
              <a:t>ruah</a:t>
            </a:r>
            <a:r>
              <a:rPr lang="it-IT" sz="1700" dirty="0">
                <a:latin typeface="Calibri" panose="020F0502020204030204" pitchFamily="34" charset="0"/>
                <a:ea typeface="Calibri"/>
                <a:cs typeface="Calibri" panose="020F0502020204030204" pitchFamily="34" charset="0"/>
              </a:rPr>
              <a:t> indica il movimento primario della profezia biblica, che è il moto proveniente da Dio verso l'uomo. </a:t>
            </a:r>
            <a:r>
              <a:rPr lang="it-IT" sz="1700" dirty="0" smtClean="0">
                <a:latin typeface="Calibri" panose="020F0502020204030204" pitchFamily="34" charset="0"/>
                <a:ea typeface="Calibri"/>
                <a:cs typeface="Calibri" panose="020F0502020204030204" pitchFamily="34" charset="0"/>
              </a:rPr>
              <a:t>In </a:t>
            </a:r>
            <a:r>
              <a:rPr lang="it-IT" sz="1700" dirty="0">
                <a:latin typeface="Calibri" panose="020F0502020204030204" pitchFamily="34" charset="0"/>
                <a:ea typeface="Calibri"/>
                <a:cs typeface="Calibri" panose="020F0502020204030204" pitchFamily="34" charset="0"/>
              </a:rPr>
              <a:t>ebraico </a:t>
            </a:r>
            <a:r>
              <a:rPr lang="it-IT" sz="1700" i="1" dirty="0" err="1">
                <a:latin typeface="Calibri" panose="020F0502020204030204" pitchFamily="34" charset="0"/>
                <a:ea typeface="Calibri"/>
                <a:cs typeface="Calibri" panose="020F0502020204030204" pitchFamily="34" charset="0"/>
              </a:rPr>
              <a:t>ruah</a:t>
            </a:r>
            <a:r>
              <a:rPr lang="it-IT" sz="1700" dirty="0">
                <a:latin typeface="Calibri" panose="020F0502020204030204" pitchFamily="34" charset="0"/>
                <a:ea typeface="Calibri"/>
                <a:cs typeface="Calibri" panose="020F0502020204030204" pitchFamily="34" charset="0"/>
              </a:rPr>
              <a:t> è spirito e vento contemporaneamente. </a:t>
            </a:r>
            <a:r>
              <a:rPr lang="it-IT" sz="1700" dirty="0" smtClean="0">
                <a:latin typeface="Calibri" panose="020F0502020204030204" pitchFamily="34" charset="0"/>
                <a:ea typeface="Calibri"/>
                <a:cs typeface="Calibri" panose="020F0502020204030204" pitchFamily="34" charset="0"/>
              </a:rPr>
              <a:t>La </a:t>
            </a:r>
            <a:r>
              <a:rPr lang="it-IT" sz="1700" dirty="0">
                <a:latin typeface="Calibri" panose="020F0502020204030204" pitchFamily="34" charset="0"/>
                <a:ea typeface="Calibri"/>
                <a:cs typeface="Calibri" panose="020F0502020204030204" pitchFamily="34" charset="0"/>
              </a:rPr>
              <a:t>presenza dello </a:t>
            </a:r>
            <a:r>
              <a:rPr lang="it-IT" sz="1700" dirty="0" smtClean="0">
                <a:latin typeface="Calibri" panose="020F0502020204030204" pitchFamily="34" charset="0"/>
                <a:ea typeface="Calibri"/>
                <a:cs typeface="Calibri" panose="020F0502020204030204" pitchFamily="34" charset="0"/>
              </a:rPr>
              <a:t>spirito dice </a:t>
            </a:r>
            <a:r>
              <a:rPr lang="it-IT" sz="1700" dirty="0">
                <a:latin typeface="Calibri" panose="020F0502020204030204" pitchFamily="34" charset="0"/>
                <a:ea typeface="Calibri"/>
                <a:cs typeface="Calibri" panose="020F0502020204030204" pitchFamily="34" charset="0"/>
              </a:rPr>
              <a:t>che nell'esperienza profetica Dio non è sentito come oggetto, ma Dio è il soggetto. Afferrare Dio, per i profeti, significa fare l'esperienza di essere afferrati dal suo spirito. Vedere Dio è essere scrutati dal suo spirito.</a:t>
            </a:r>
          </a:p>
          <a:p>
            <a:pPr algn="just">
              <a:spcAft>
                <a:spcPts val="0"/>
              </a:spcAft>
            </a:pPr>
            <a:r>
              <a:rPr lang="it-IT" sz="1700" dirty="0">
                <a:latin typeface="Calibri" panose="020F0502020204030204" pitchFamily="34" charset="0"/>
                <a:ea typeface="Calibri"/>
                <a:cs typeface="Calibri" panose="020F0502020204030204" pitchFamily="34" charset="0"/>
              </a:rPr>
              <a:t>Questo segna la grande differenza tra i profeti biblici e tutte le altre forme di profetismo mantico, divinatorio. Non dalla magia, dalla trance, dall'estasi, che sarebbero tecniche per indurre Dio a parlare, ma dallo spirito che proviene da Dio il profeta biblico trae la sua ispirazione. La rivelazione del Dio biblico non è qualcosa di oggettivo che </a:t>
            </a:r>
            <a:r>
              <a:rPr lang="it-IT" sz="1700" dirty="0" smtClean="0">
                <a:latin typeface="Calibri" panose="020F0502020204030204" pitchFamily="34" charset="0"/>
                <a:ea typeface="Calibri"/>
                <a:cs typeface="Calibri" panose="020F0502020204030204" pitchFamily="34" charset="0"/>
              </a:rPr>
              <a:t>il profeta </a:t>
            </a:r>
            <a:r>
              <a:rPr lang="it-IT" sz="1700" dirty="0">
                <a:latin typeface="Calibri" panose="020F0502020204030204" pitchFamily="34" charset="0"/>
                <a:ea typeface="Calibri"/>
                <a:cs typeface="Calibri" panose="020F0502020204030204" pitchFamily="34" charset="0"/>
              </a:rPr>
              <a:t>scova, ma è l'entrare in un'esperienza che Dio gli propone. </a:t>
            </a:r>
            <a:endParaRPr lang="it-IT" sz="1700" dirty="0" smtClean="0">
              <a:latin typeface="Calibri" panose="020F0502020204030204" pitchFamily="34" charset="0"/>
              <a:ea typeface="Calibri"/>
              <a:cs typeface="Calibri" panose="020F0502020204030204" pitchFamily="34" charset="0"/>
            </a:endParaRPr>
          </a:p>
          <a:p>
            <a:pPr algn="just">
              <a:spcAft>
                <a:spcPts val="0"/>
              </a:spcAft>
            </a:pPr>
            <a:r>
              <a:rPr lang="it-IT" sz="1700" dirty="0" smtClean="0">
                <a:latin typeface="Calibri" panose="020F0502020204030204" pitchFamily="34" charset="0"/>
                <a:ea typeface="Calibri"/>
                <a:cs typeface="Calibri" panose="020F0502020204030204" pitchFamily="34" charset="0"/>
              </a:rPr>
              <a:t>La </a:t>
            </a:r>
            <a:r>
              <a:rPr lang="it-IT" sz="1700" dirty="0">
                <a:latin typeface="Calibri" panose="020F0502020204030204" pitchFamily="34" charset="0"/>
                <a:ea typeface="Calibri"/>
                <a:cs typeface="Calibri" panose="020F0502020204030204" pitchFamily="34" charset="0"/>
              </a:rPr>
              <a:t>rivelazione del Dio biblico tramite la sua </a:t>
            </a:r>
            <a:r>
              <a:rPr lang="it-IT" sz="1700" i="1" dirty="0" err="1">
                <a:latin typeface="Calibri" panose="020F0502020204030204" pitchFamily="34" charset="0"/>
                <a:ea typeface="Calibri"/>
                <a:cs typeface="Calibri" panose="020F0502020204030204" pitchFamily="34" charset="0"/>
              </a:rPr>
              <a:t>ruah</a:t>
            </a:r>
            <a:r>
              <a:rPr lang="it-IT" sz="1700" dirty="0">
                <a:latin typeface="Calibri" panose="020F0502020204030204" pitchFamily="34" charset="0"/>
                <a:ea typeface="Calibri"/>
                <a:cs typeface="Calibri" panose="020F0502020204030204" pitchFamily="34" charset="0"/>
              </a:rPr>
              <a:t> non stabilisce una relazione di tipo magico tra Dio e l'uomo, ma tra i due </a:t>
            </a:r>
            <a:r>
              <a:rPr lang="it-IT" sz="1700" dirty="0" err="1">
                <a:latin typeface="Calibri" panose="020F0502020204030204" pitchFamily="34" charset="0"/>
                <a:ea typeface="Calibri"/>
                <a:cs typeface="Calibri" panose="020F0502020204030204" pitchFamily="34" charset="0"/>
              </a:rPr>
              <a:t>partners</a:t>
            </a:r>
            <a:r>
              <a:rPr lang="it-IT" sz="1700" dirty="0">
                <a:latin typeface="Calibri" panose="020F0502020204030204" pitchFamily="34" charset="0"/>
                <a:ea typeface="Calibri"/>
                <a:cs typeface="Calibri" panose="020F0502020204030204" pitchFamily="34" charset="0"/>
              </a:rPr>
              <a:t> crea una </a:t>
            </a:r>
            <a:r>
              <a:rPr lang="it-IT" sz="1700" dirty="0" smtClean="0">
                <a:latin typeface="Calibri" panose="020F0502020204030204" pitchFamily="34" charset="0"/>
                <a:ea typeface="Calibri"/>
                <a:cs typeface="Calibri" panose="020F0502020204030204" pitchFamily="34" charset="0"/>
              </a:rPr>
              <a:t>conoscenza che introduce ad una visione diversa della realtà. </a:t>
            </a:r>
            <a:endParaRPr lang="it-IT" sz="1700" dirty="0"/>
          </a:p>
        </p:txBody>
      </p:sp>
    </p:spTree>
    <p:extLst>
      <p:ext uri="{BB962C8B-B14F-4D97-AF65-F5344CB8AC3E}">
        <p14:creationId xmlns:p14="http://schemas.microsoft.com/office/powerpoint/2010/main" val="3031915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770</TotalTime>
  <Words>2547</Words>
  <Application>Microsoft Office PowerPoint</Application>
  <PresentationFormat>Presentazione su schermo (4:3)</PresentationFormat>
  <Paragraphs>178</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Astro</vt:lpstr>
      <vt:lpstr>I libri profetici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libri profetici</dc:title>
  <dc:creator>Luca</dc:creator>
  <cp:lastModifiedBy>Luca</cp:lastModifiedBy>
  <cp:revision>70</cp:revision>
  <dcterms:created xsi:type="dcterms:W3CDTF">2014-09-19T13:29:18Z</dcterms:created>
  <dcterms:modified xsi:type="dcterms:W3CDTF">2025-10-10T13:45:21Z</dcterms:modified>
</cp:coreProperties>
</file>