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A23D"/>
    <a:srgbClr val="035CA0"/>
    <a:srgbClr val="DAA301"/>
    <a:srgbClr val="B52200"/>
    <a:srgbClr val="BD2600"/>
    <a:srgbClr val="AB24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0C72F4-8417-CD4A-B01C-F836DF48D5D1}" v="58" dt="2025-12-01T11:59:48.1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6"/>
    <p:restoredTop sz="94658"/>
  </p:normalViewPr>
  <p:slideViewPr>
    <p:cSldViewPr snapToGrid="0">
      <p:cViewPr varScale="1">
        <p:scale>
          <a:sx n="105" d="100"/>
          <a:sy n="105" d="100"/>
        </p:scale>
        <p:origin x="208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OVESAN Marco" userId="768a4aed-db69-465f-a68d-cf0993e131a1" providerId="ADAL" clId="{7F493C3E-7D21-5DD9-93F1-732631098465}"/>
    <pc:docChg chg="undo custSel addSld modSld">
      <pc:chgData name="PIOVESAN Marco" userId="768a4aed-db69-465f-a68d-cf0993e131a1" providerId="ADAL" clId="{7F493C3E-7D21-5DD9-93F1-732631098465}" dt="2025-12-01T11:59:48.117" v="2862" actId="123"/>
      <pc:docMkLst>
        <pc:docMk/>
      </pc:docMkLst>
      <pc:sldChg chg="modAnim">
        <pc:chgData name="PIOVESAN Marco" userId="768a4aed-db69-465f-a68d-cf0993e131a1" providerId="ADAL" clId="{7F493C3E-7D21-5DD9-93F1-732631098465}" dt="2025-12-01T11:51:48.165" v="2838"/>
        <pc:sldMkLst>
          <pc:docMk/>
          <pc:sldMk cId="2276062576" sldId="259"/>
        </pc:sldMkLst>
      </pc:sldChg>
      <pc:sldChg chg="addSp delSp modSp mod modAnim">
        <pc:chgData name="PIOVESAN Marco" userId="768a4aed-db69-465f-a68d-cf0993e131a1" providerId="ADAL" clId="{7F493C3E-7D21-5DD9-93F1-732631098465}" dt="2025-12-01T11:59:31.947" v="2860" actId="123"/>
        <pc:sldMkLst>
          <pc:docMk/>
          <pc:sldMk cId="1129431244" sldId="260"/>
        </pc:sldMkLst>
        <pc:spChg chg="add mod">
          <ac:chgData name="PIOVESAN Marco" userId="768a4aed-db69-465f-a68d-cf0993e131a1" providerId="ADAL" clId="{7F493C3E-7D21-5DD9-93F1-732631098465}" dt="2025-11-29T20:17:25.871" v="2019" actId="1076"/>
          <ac:spMkLst>
            <pc:docMk/>
            <pc:sldMk cId="1129431244" sldId="260"/>
            <ac:spMk id="2" creationId="{10C9B7B2-3FE2-4A43-506B-0720C56CFD15}"/>
          </ac:spMkLst>
        </pc:spChg>
        <pc:spChg chg="add mod">
          <ac:chgData name="PIOVESAN Marco" userId="768a4aed-db69-465f-a68d-cf0993e131a1" providerId="ADAL" clId="{7F493C3E-7D21-5DD9-93F1-732631098465}" dt="2025-11-29T20:17:29.303" v="2020" actId="1076"/>
          <ac:spMkLst>
            <pc:docMk/>
            <pc:sldMk cId="1129431244" sldId="260"/>
            <ac:spMk id="3" creationId="{50CDAA35-3D56-909E-F951-05A88C7862A4}"/>
          </ac:spMkLst>
        </pc:spChg>
        <pc:spChg chg="add mod">
          <ac:chgData name="PIOVESAN Marco" userId="768a4aed-db69-465f-a68d-cf0993e131a1" providerId="ADAL" clId="{7F493C3E-7D21-5DD9-93F1-732631098465}" dt="2025-12-01T11:59:31.947" v="2860" actId="123"/>
          <ac:spMkLst>
            <pc:docMk/>
            <pc:sldMk cId="1129431244" sldId="260"/>
            <ac:spMk id="7" creationId="{C9813D0D-DAD7-B0C3-36AC-34764085D69B}"/>
          </ac:spMkLst>
        </pc:spChg>
      </pc:sldChg>
      <pc:sldChg chg="addSp modSp mod modAnim">
        <pc:chgData name="PIOVESAN Marco" userId="768a4aed-db69-465f-a68d-cf0993e131a1" providerId="ADAL" clId="{7F493C3E-7D21-5DD9-93F1-732631098465}" dt="2025-12-01T11:59:39.735" v="2861" actId="123"/>
        <pc:sldMkLst>
          <pc:docMk/>
          <pc:sldMk cId="2576394394" sldId="261"/>
        </pc:sldMkLst>
        <pc:spChg chg="add mod">
          <ac:chgData name="PIOVESAN Marco" userId="768a4aed-db69-465f-a68d-cf0993e131a1" providerId="ADAL" clId="{7F493C3E-7D21-5DD9-93F1-732631098465}" dt="2025-11-29T20:18:12.053" v="2029" actId="14100"/>
          <ac:spMkLst>
            <pc:docMk/>
            <pc:sldMk cId="2576394394" sldId="261"/>
            <ac:spMk id="2" creationId="{AD1B2B18-FBAB-CED6-4D2D-C3B3A2C28179}"/>
          </ac:spMkLst>
        </pc:spChg>
        <pc:spChg chg="add mod">
          <ac:chgData name="PIOVESAN Marco" userId="768a4aed-db69-465f-a68d-cf0993e131a1" providerId="ADAL" clId="{7F493C3E-7D21-5DD9-93F1-732631098465}" dt="2025-12-01T11:59:39.735" v="2861" actId="123"/>
          <ac:spMkLst>
            <pc:docMk/>
            <pc:sldMk cId="2576394394" sldId="261"/>
            <ac:spMk id="3" creationId="{2B751396-EA72-2EB4-2D6F-AED5093E248B}"/>
          </ac:spMkLst>
        </pc:spChg>
        <pc:spChg chg="add mod">
          <ac:chgData name="PIOVESAN Marco" userId="768a4aed-db69-465f-a68d-cf0993e131a1" providerId="ADAL" clId="{7F493C3E-7D21-5DD9-93F1-732631098465}" dt="2025-11-29T20:18:05.987" v="2027"/>
          <ac:spMkLst>
            <pc:docMk/>
            <pc:sldMk cId="2576394394" sldId="261"/>
            <ac:spMk id="5" creationId="{8B956DE0-CD78-3EC1-B6B3-5D5622E2EB6D}"/>
          </ac:spMkLst>
        </pc:spChg>
      </pc:sldChg>
      <pc:sldChg chg="addSp delSp modSp add mod modAnim">
        <pc:chgData name="PIOVESAN Marco" userId="768a4aed-db69-465f-a68d-cf0993e131a1" providerId="ADAL" clId="{7F493C3E-7D21-5DD9-93F1-732631098465}" dt="2025-12-01T11:59:48.117" v="2862" actId="123"/>
        <pc:sldMkLst>
          <pc:docMk/>
          <pc:sldMk cId="3963415585" sldId="262"/>
        </pc:sldMkLst>
        <pc:spChg chg="add mod">
          <ac:chgData name="PIOVESAN Marco" userId="768a4aed-db69-465f-a68d-cf0993e131a1" providerId="ADAL" clId="{7F493C3E-7D21-5DD9-93F1-732631098465}" dt="2025-11-29T20:18:41.984" v="2038" actId="14100"/>
          <ac:spMkLst>
            <pc:docMk/>
            <pc:sldMk cId="3963415585" sldId="262"/>
            <ac:spMk id="5" creationId="{88EC5532-20A4-A9E0-69F4-E62F14FE7126}"/>
          </ac:spMkLst>
        </pc:spChg>
        <pc:spChg chg="add mod">
          <ac:chgData name="PIOVESAN Marco" userId="768a4aed-db69-465f-a68d-cf0993e131a1" providerId="ADAL" clId="{7F493C3E-7D21-5DD9-93F1-732631098465}" dt="2025-12-01T11:59:48.117" v="2862" actId="123"/>
          <ac:spMkLst>
            <pc:docMk/>
            <pc:sldMk cId="3963415585" sldId="262"/>
            <ac:spMk id="6" creationId="{395C0FCF-6A65-5471-8218-5C78F2E38C5C}"/>
          </ac:spMkLst>
        </pc:spChg>
        <pc:spChg chg="add mod">
          <ac:chgData name="PIOVESAN Marco" userId="768a4aed-db69-465f-a68d-cf0993e131a1" providerId="ADAL" clId="{7F493C3E-7D21-5DD9-93F1-732631098465}" dt="2025-11-29T20:18:37.521" v="2037"/>
          <ac:spMkLst>
            <pc:docMk/>
            <pc:sldMk cId="3963415585" sldId="262"/>
            <ac:spMk id="7" creationId="{D1BE8B79-1ADA-9434-A268-EA41F1639D75}"/>
          </ac:spMkLst>
        </pc:spChg>
        <pc:spChg chg="add mod">
          <ac:chgData name="PIOVESAN Marco" userId="768a4aed-db69-465f-a68d-cf0993e131a1" providerId="ADAL" clId="{7F493C3E-7D21-5DD9-93F1-732631098465}" dt="2025-11-29T20:23:04.141" v="2215" actId="14100"/>
          <ac:spMkLst>
            <pc:docMk/>
            <pc:sldMk cId="3963415585" sldId="262"/>
            <ac:spMk id="8" creationId="{91DD7E45-73CF-AE77-D62D-EDC399EC2547}"/>
          </ac:spMkLst>
        </pc:spChg>
        <pc:spChg chg="add mod">
          <ac:chgData name="PIOVESAN Marco" userId="768a4aed-db69-465f-a68d-cf0993e131a1" providerId="ADAL" clId="{7F493C3E-7D21-5DD9-93F1-732631098465}" dt="2025-11-29T20:23:41.124" v="2221" actId="1076"/>
          <ac:spMkLst>
            <pc:docMk/>
            <pc:sldMk cId="3963415585" sldId="262"/>
            <ac:spMk id="9" creationId="{FB715203-C708-C8A8-849A-68EC01FA9A9E}"/>
          </ac:spMkLst>
        </pc:spChg>
        <pc:spChg chg="add mod">
          <ac:chgData name="PIOVESAN Marco" userId="768a4aed-db69-465f-a68d-cf0993e131a1" providerId="ADAL" clId="{7F493C3E-7D21-5DD9-93F1-732631098465}" dt="2025-11-29T20:23:37.230" v="2220" actId="14100"/>
          <ac:spMkLst>
            <pc:docMk/>
            <pc:sldMk cId="3963415585" sldId="262"/>
            <ac:spMk id="10" creationId="{B5D0CE6B-8F24-657E-9946-C9AE2046B830}"/>
          </ac:spMkLst>
        </pc:spChg>
        <pc:spChg chg="add mod">
          <ac:chgData name="PIOVESAN Marco" userId="768a4aed-db69-465f-a68d-cf0993e131a1" providerId="ADAL" clId="{7F493C3E-7D21-5DD9-93F1-732631098465}" dt="2025-11-29T20:23:43.755" v="2222" actId="1076"/>
          <ac:spMkLst>
            <pc:docMk/>
            <pc:sldMk cId="3963415585" sldId="262"/>
            <ac:spMk id="11" creationId="{98F04351-5715-E792-369A-69BA15CFBD9F}"/>
          </ac:spMkLst>
        </pc:spChg>
        <pc:spChg chg="add mod">
          <ac:chgData name="PIOVESAN Marco" userId="768a4aed-db69-465f-a68d-cf0993e131a1" providerId="ADAL" clId="{7F493C3E-7D21-5DD9-93F1-732631098465}" dt="2025-11-29T20:23:49.893" v="2225" actId="1076"/>
          <ac:spMkLst>
            <pc:docMk/>
            <pc:sldMk cId="3963415585" sldId="262"/>
            <ac:spMk id="12" creationId="{53E2EDCF-D0A4-70D0-9EB9-3779F5C72154}"/>
          </ac:spMkLst>
        </pc:spChg>
      </pc:sldChg>
      <pc:sldChg chg="addSp delSp modSp add mod modAnim">
        <pc:chgData name="PIOVESAN Marco" userId="768a4aed-db69-465f-a68d-cf0993e131a1" providerId="ADAL" clId="{7F493C3E-7D21-5DD9-93F1-732631098465}" dt="2025-12-01T11:59:22.064" v="2859"/>
        <pc:sldMkLst>
          <pc:docMk/>
          <pc:sldMk cId="3826805806" sldId="263"/>
        </pc:sldMkLst>
        <pc:spChg chg="add mod">
          <ac:chgData name="PIOVESAN Marco" userId="768a4aed-db69-465f-a68d-cf0993e131a1" providerId="ADAL" clId="{7F493C3E-7D21-5DD9-93F1-732631098465}" dt="2025-11-29T20:51:04.146" v="2382" actId="207"/>
          <ac:spMkLst>
            <pc:docMk/>
            <pc:sldMk cId="3826805806" sldId="263"/>
            <ac:spMk id="3" creationId="{EB0F52E5-A7FF-61B4-1426-55B015AC61F3}"/>
          </ac:spMkLst>
        </pc:spChg>
        <pc:spChg chg="mod">
          <ac:chgData name="PIOVESAN Marco" userId="768a4aed-db69-465f-a68d-cf0993e131a1" providerId="ADAL" clId="{7F493C3E-7D21-5DD9-93F1-732631098465}" dt="2025-11-29T21:03:33.649" v="2832" actId="404"/>
          <ac:spMkLst>
            <pc:docMk/>
            <pc:sldMk cId="3826805806" sldId="263"/>
            <ac:spMk id="7" creationId="{E6FFBE58-190B-EFC1-CFE8-6F4C45673558}"/>
          </ac:spMkLst>
        </pc:spChg>
        <pc:spChg chg="add mod">
          <ac:chgData name="PIOVESAN Marco" userId="768a4aed-db69-465f-a68d-cf0993e131a1" providerId="ADAL" clId="{7F493C3E-7D21-5DD9-93F1-732631098465}" dt="2025-11-29T21:02:51.843" v="2818" actId="1076"/>
          <ac:spMkLst>
            <pc:docMk/>
            <pc:sldMk cId="3826805806" sldId="263"/>
            <ac:spMk id="13" creationId="{6893556E-E389-2959-6403-5308EC00D0FB}"/>
          </ac:spMkLst>
        </pc:spChg>
        <pc:spChg chg="add mod">
          <ac:chgData name="PIOVESAN Marco" userId="768a4aed-db69-465f-a68d-cf0993e131a1" providerId="ADAL" clId="{7F493C3E-7D21-5DD9-93F1-732631098465}" dt="2025-11-29T21:02:59.458" v="2824" actId="1035"/>
          <ac:spMkLst>
            <pc:docMk/>
            <pc:sldMk cId="3826805806" sldId="263"/>
            <ac:spMk id="14" creationId="{03413D48-4DBB-2FE0-908F-FA9EEB22A5C7}"/>
          </ac:spMkLst>
        </pc:spChg>
        <pc:spChg chg="add mod">
          <ac:chgData name="PIOVESAN Marco" userId="768a4aed-db69-465f-a68d-cf0993e131a1" providerId="ADAL" clId="{7F493C3E-7D21-5DD9-93F1-732631098465}" dt="2025-11-29T21:02:59.458" v="2824" actId="1035"/>
          <ac:spMkLst>
            <pc:docMk/>
            <pc:sldMk cId="3826805806" sldId="263"/>
            <ac:spMk id="15" creationId="{9D8EB110-2C91-1F85-061C-76CE776D0563}"/>
          </ac:spMkLst>
        </pc:spChg>
        <pc:spChg chg="add mod">
          <ac:chgData name="PIOVESAN Marco" userId="768a4aed-db69-465f-a68d-cf0993e131a1" providerId="ADAL" clId="{7F493C3E-7D21-5DD9-93F1-732631098465}" dt="2025-11-29T21:02:59.458" v="2824" actId="1035"/>
          <ac:spMkLst>
            <pc:docMk/>
            <pc:sldMk cId="3826805806" sldId="263"/>
            <ac:spMk id="16" creationId="{0B78C989-F6D3-9C56-202F-06C9069CA445}"/>
          </ac:spMkLst>
        </pc:spChg>
        <pc:spChg chg="add mod">
          <ac:chgData name="PIOVESAN Marco" userId="768a4aed-db69-465f-a68d-cf0993e131a1" providerId="ADAL" clId="{7F493C3E-7D21-5DD9-93F1-732631098465}" dt="2025-11-29T21:02:59.458" v="2824" actId="1035"/>
          <ac:spMkLst>
            <pc:docMk/>
            <pc:sldMk cId="3826805806" sldId="263"/>
            <ac:spMk id="17" creationId="{9CFB6B5E-AD66-5F23-A3CD-9A28926C9EFE}"/>
          </ac:spMkLst>
        </pc:spChg>
        <pc:spChg chg="add mod">
          <ac:chgData name="PIOVESAN Marco" userId="768a4aed-db69-465f-a68d-cf0993e131a1" providerId="ADAL" clId="{7F493C3E-7D21-5DD9-93F1-732631098465}" dt="2025-11-29T21:02:59.458" v="2824" actId="1035"/>
          <ac:spMkLst>
            <pc:docMk/>
            <pc:sldMk cId="3826805806" sldId="263"/>
            <ac:spMk id="18" creationId="{F81EBF2B-BEE2-0BF9-9CB4-AEBCC9532A78}"/>
          </ac:spMkLst>
        </pc:spChg>
        <pc:spChg chg="add mod">
          <ac:chgData name="PIOVESAN Marco" userId="768a4aed-db69-465f-a68d-cf0993e131a1" providerId="ADAL" clId="{7F493C3E-7D21-5DD9-93F1-732631098465}" dt="2025-11-29T21:02:59.458" v="2824" actId="1035"/>
          <ac:spMkLst>
            <pc:docMk/>
            <pc:sldMk cId="3826805806" sldId="263"/>
            <ac:spMk id="19" creationId="{AFE0ED66-0ABC-AC26-8E2D-165A34DEA759}"/>
          </ac:spMkLst>
        </pc:spChg>
        <pc:spChg chg="add mod">
          <ac:chgData name="PIOVESAN Marco" userId="768a4aed-db69-465f-a68d-cf0993e131a1" providerId="ADAL" clId="{7F493C3E-7D21-5DD9-93F1-732631098465}" dt="2025-11-29T21:03:16.998" v="2829" actId="1035"/>
          <ac:spMkLst>
            <pc:docMk/>
            <pc:sldMk cId="3826805806" sldId="263"/>
            <ac:spMk id="20" creationId="{70E58E75-B087-90E7-C52A-52C6936F88F7}"/>
          </ac:spMkLst>
        </pc:spChg>
        <pc:spChg chg="add mod">
          <ac:chgData name="PIOVESAN Marco" userId="768a4aed-db69-465f-a68d-cf0993e131a1" providerId="ADAL" clId="{7F493C3E-7D21-5DD9-93F1-732631098465}" dt="2025-11-29T21:03:16.998" v="2829" actId="1035"/>
          <ac:spMkLst>
            <pc:docMk/>
            <pc:sldMk cId="3826805806" sldId="263"/>
            <ac:spMk id="22" creationId="{F386CCF7-2E7B-3E26-CBB5-362A98414889}"/>
          </ac:spMkLst>
        </pc:spChg>
        <pc:spChg chg="add mod">
          <ac:chgData name="PIOVESAN Marco" userId="768a4aed-db69-465f-a68d-cf0993e131a1" providerId="ADAL" clId="{7F493C3E-7D21-5DD9-93F1-732631098465}" dt="2025-11-29T21:03:16.998" v="2829" actId="1035"/>
          <ac:spMkLst>
            <pc:docMk/>
            <pc:sldMk cId="3826805806" sldId="263"/>
            <ac:spMk id="23" creationId="{A3B2648E-B47D-672E-5557-3898BA7C931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5FC19-A25A-7D43-865C-AF6524D4AFC0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E8234605-C0A0-A347-AFAB-AF43BDA0F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180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5FC19-A25A-7D43-865C-AF6524D4AFC0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4605-C0A0-A347-AFAB-AF43BDA0F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4048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5FC19-A25A-7D43-865C-AF6524D4AFC0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4605-C0A0-A347-AFAB-AF43BDA0F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652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5FC19-A25A-7D43-865C-AF6524D4AFC0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4605-C0A0-A347-AFAB-AF43BDA0F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187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775FC19-A25A-7D43-865C-AF6524D4AFC0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it-IT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E8234605-C0A0-A347-AFAB-AF43BDA0F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8590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5FC19-A25A-7D43-865C-AF6524D4AFC0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4605-C0A0-A347-AFAB-AF43BDA0F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883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5FC19-A25A-7D43-865C-AF6524D4AFC0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4605-C0A0-A347-AFAB-AF43BDA0F90D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066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5FC19-A25A-7D43-865C-AF6524D4AFC0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4605-C0A0-A347-AFAB-AF43BDA0F90D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3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5FC19-A25A-7D43-865C-AF6524D4AFC0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4605-C0A0-A347-AFAB-AF43BDA0F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4920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5FC19-A25A-7D43-865C-AF6524D4AFC0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4605-C0A0-A347-AFAB-AF43BDA0F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002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5FC19-A25A-7D43-865C-AF6524D4AFC0}" type="datetimeFigureOut">
              <a:rPr lang="it-IT" smtClean="0"/>
              <a:t>01/12/25</a:t>
            </a:fld>
            <a:endParaRPr lang="it-IT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4605-C0A0-A347-AFAB-AF43BDA0F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283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D775FC19-A25A-7D43-865C-AF6524D4AFC0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E8234605-C0A0-A347-AFAB-AF43BDA0F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963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liclinico.mi.it/news/2023-04-17/2507/ansia-che-cose-da-dove-nasce-e-come-guarirn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1E9F49F-10EA-E1EC-FE68-AA51BC56B792}"/>
              </a:ext>
            </a:extLst>
          </p:cNvPr>
          <p:cNvSpPr txBox="1"/>
          <p:nvPr/>
        </p:nvSpPr>
        <p:spPr>
          <a:xfrm>
            <a:off x="984069" y="1506583"/>
            <a:ext cx="34485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Anno accademico 2025-2026</a:t>
            </a:r>
          </a:p>
          <a:p>
            <a:r>
              <a:rPr lang="it-IT" dirty="0"/>
              <a:t>Corso di omiletica</a:t>
            </a:r>
          </a:p>
          <a:p>
            <a:r>
              <a:rPr lang="it-IT" dirty="0"/>
              <a:t>Lezione 7 – 01 dicembre 2025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CF198E3-0AA2-5FA8-D177-065EE458FA64}"/>
              </a:ext>
            </a:extLst>
          </p:cNvPr>
          <p:cNvSpPr txBox="1"/>
          <p:nvPr/>
        </p:nvSpPr>
        <p:spPr>
          <a:xfrm>
            <a:off x="844731" y="4428088"/>
            <a:ext cx="85605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000" dirty="0"/>
              <a:t>«PROPORRE» L’OMELIA</a:t>
            </a:r>
          </a:p>
        </p:txBody>
      </p:sp>
    </p:spTree>
    <p:extLst>
      <p:ext uri="{BB962C8B-B14F-4D97-AF65-F5344CB8AC3E}">
        <p14:creationId xmlns:p14="http://schemas.microsoft.com/office/powerpoint/2010/main" val="1882937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50C23F4-73F7-6406-8362-A1FAA530BDFC}"/>
              </a:ext>
            </a:extLst>
          </p:cNvPr>
          <p:cNvSpPr txBox="1"/>
          <p:nvPr/>
        </p:nvSpPr>
        <p:spPr>
          <a:xfrm>
            <a:off x="-165463" y="204431"/>
            <a:ext cx="12226835" cy="461665"/>
          </a:xfrm>
          <a:prstGeom prst="rect">
            <a:avLst/>
          </a:prstGeom>
          <a:solidFill>
            <a:schemeClr val="accent1">
              <a:lumMod val="75000"/>
              <a:alpha val="85882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it-IT" sz="1200"/>
              <a:t>01 dicembre 2025 – LEZIONE 7</a:t>
            </a:r>
          </a:p>
          <a:p>
            <a:pPr algn="r"/>
            <a:r>
              <a:rPr lang="it-IT" sz="1200"/>
              <a:t>«PROPORRE» L’OMELIA</a:t>
            </a:r>
            <a:endParaRPr lang="it-IT" sz="12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4942AB1-AFCF-FEFE-84DC-9DFE7E984FBB}"/>
              </a:ext>
            </a:extLst>
          </p:cNvPr>
          <p:cNvSpPr txBox="1"/>
          <p:nvPr/>
        </p:nvSpPr>
        <p:spPr>
          <a:xfrm>
            <a:off x="374469" y="914400"/>
            <a:ext cx="4528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/>
              <a:t>Proporre </a:t>
            </a:r>
            <a:r>
              <a:rPr lang="it-IT" sz="3600" b="1" dirty="0"/>
              <a:t>NON</a:t>
            </a:r>
            <a:r>
              <a:rPr lang="it-IT" sz="3600" dirty="0"/>
              <a:t> è…</a:t>
            </a:r>
          </a:p>
        </p:txBody>
      </p:sp>
      <p:pic>
        <p:nvPicPr>
          <p:cNvPr id="1026" name="Picture 2" descr="Immagini e foto stock di Omelia | DepositPhotos">
            <a:extLst>
              <a:ext uri="{FF2B5EF4-FFF2-40B4-BE49-F238E27FC236}">
                <a16:creationId xmlns:a16="http://schemas.microsoft.com/office/drawing/2014/main" id="{B4D72D1D-F276-B0B6-16F9-7A2F00BC3D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69" y="1809035"/>
            <a:ext cx="3576503" cy="3415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0A0CD253-2C35-0404-585A-CFE1C612D772}"/>
              </a:ext>
            </a:extLst>
          </p:cNvPr>
          <p:cNvSpPr txBox="1"/>
          <p:nvPr/>
        </p:nvSpPr>
        <p:spPr>
          <a:xfrm>
            <a:off x="5089793" y="914400"/>
            <a:ext cx="6971579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Offrire uno spettacolo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48920E4-B2BD-7E84-6866-B1F3E7CCFCF3}"/>
              </a:ext>
            </a:extLst>
          </p:cNvPr>
          <p:cNvSpPr txBox="1"/>
          <p:nvPr/>
        </p:nvSpPr>
        <p:spPr>
          <a:xfrm>
            <a:off x="5089793" y="1667692"/>
            <a:ext cx="6971579" cy="64633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Leggere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6483C02-D899-7543-179B-109979ABEF7C}"/>
              </a:ext>
            </a:extLst>
          </p:cNvPr>
          <p:cNvSpPr txBox="1"/>
          <p:nvPr/>
        </p:nvSpPr>
        <p:spPr>
          <a:xfrm>
            <a:off x="5089793" y="2420984"/>
            <a:ext cx="6971579" cy="646331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Parlare « a braccio »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6DFDC7F-61FE-2E36-D237-DD1DB36D770B}"/>
              </a:ext>
            </a:extLst>
          </p:cNvPr>
          <p:cNvSpPr txBox="1"/>
          <p:nvPr/>
        </p:nvSpPr>
        <p:spPr>
          <a:xfrm>
            <a:off x="5089792" y="3174276"/>
            <a:ext cx="6971579" cy="646331"/>
          </a:xfrm>
          <a:prstGeom prst="rect">
            <a:avLst/>
          </a:prstGeom>
          <a:solidFill>
            <a:srgbClr val="72A23D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Fare un discorso (anche se…)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588678A-563B-24E2-8D9C-069B1E2C382E}"/>
              </a:ext>
            </a:extLst>
          </p:cNvPr>
          <p:cNvSpPr txBox="1"/>
          <p:nvPr/>
        </p:nvSpPr>
        <p:spPr>
          <a:xfrm>
            <a:off x="5089792" y="3927568"/>
            <a:ext cx="6971579" cy="646331"/>
          </a:xfrm>
          <a:prstGeom prst="rect">
            <a:avLst/>
          </a:prstGeom>
          <a:solidFill>
            <a:srgbClr val="DAA30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Vendere un prodotto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5413325-573B-CBD4-4944-1B60177D52D8}"/>
              </a:ext>
            </a:extLst>
          </p:cNvPr>
          <p:cNvSpPr txBox="1"/>
          <p:nvPr/>
        </p:nvSpPr>
        <p:spPr>
          <a:xfrm>
            <a:off x="5089791" y="4680860"/>
            <a:ext cx="6971579" cy="646331"/>
          </a:xfrm>
          <a:prstGeom prst="rect">
            <a:avLst/>
          </a:prstGeom>
          <a:solidFill>
            <a:srgbClr val="035CA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Spiegare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B6FB2C3-F2E5-F551-8634-FA272FB8FEB2}"/>
              </a:ext>
            </a:extLst>
          </p:cNvPr>
          <p:cNvSpPr txBox="1"/>
          <p:nvPr/>
        </p:nvSpPr>
        <p:spPr>
          <a:xfrm>
            <a:off x="1110342" y="5576684"/>
            <a:ext cx="9675223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Si tratta di condividere in maniera familiare (</a:t>
            </a:r>
            <a:r>
              <a:rPr lang="it-IT" sz="2000" dirty="0" err="1"/>
              <a:t>homileo</a:t>
            </a:r>
            <a:r>
              <a:rPr lang="it-IT" sz="2000" dirty="0"/>
              <a:t>) un messaggio capace di nutrire la fede del popolo di Dio, a partire dal contesto liturgico (eucaristico), con argomenti e modalità convincenti e significativi per il </a:t>
            </a:r>
            <a:r>
              <a:rPr lang="it-IT" sz="2000" i="1" dirty="0"/>
              <a:t>milieu</a:t>
            </a:r>
            <a:r>
              <a:rPr lang="it-IT" sz="2000" dirty="0"/>
              <a:t> in cui si predica. </a:t>
            </a:r>
          </a:p>
        </p:txBody>
      </p:sp>
    </p:spTree>
    <p:extLst>
      <p:ext uri="{BB962C8B-B14F-4D97-AF65-F5344CB8AC3E}">
        <p14:creationId xmlns:p14="http://schemas.microsoft.com/office/powerpoint/2010/main" val="227606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000"/>
                            </p:stCondLst>
                            <p:childTnLst>
                              <p:par>
                                <p:cTn id="7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0"/>
                            </p:stCondLst>
                            <p:childTnLst>
                              <p:par>
                                <p:cTn id="9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804FC-313D-CD6C-83D3-1EBE176FC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600EEC2-9133-2955-3881-E6921DAF776D}"/>
              </a:ext>
            </a:extLst>
          </p:cNvPr>
          <p:cNvSpPr txBox="1"/>
          <p:nvPr/>
        </p:nvSpPr>
        <p:spPr>
          <a:xfrm>
            <a:off x="-165463" y="204431"/>
            <a:ext cx="12226835" cy="461665"/>
          </a:xfrm>
          <a:prstGeom prst="rect">
            <a:avLst/>
          </a:prstGeom>
          <a:solidFill>
            <a:schemeClr val="accent1">
              <a:lumMod val="75000"/>
              <a:alpha val="85882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it-IT" sz="1200" dirty="0"/>
              <a:t>01 dicembre 2025 – LEZIONE 7</a:t>
            </a:r>
          </a:p>
          <a:p>
            <a:pPr algn="r"/>
            <a:r>
              <a:rPr lang="it-IT" sz="1200" dirty="0"/>
              <a:t>«PROPORRE» L’OMELIA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0C9B7B2-3FE2-4A43-506B-0720C56CFD15}"/>
              </a:ext>
            </a:extLst>
          </p:cNvPr>
          <p:cNvSpPr txBox="1"/>
          <p:nvPr/>
        </p:nvSpPr>
        <p:spPr>
          <a:xfrm>
            <a:off x="130626" y="666096"/>
            <a:ext cx="11930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Alcuni spunti dalla retorica classica</a:t>
            </a:r>
            <a:endParaRPr lang="it-IT" sz="2000" i="1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0CDAA35-3D56-909E-F951-05A88C7862A4}"/>
              </a:ext>
            </a:extLst>
          </p:cNvPr>
          <p:cNvSpPr txBox="1"/>
          <p:nvPr/>
        </p:nvSpPr>
        <p:spPr>
          <a:xfrm>
            <a:off x="130626" y="1066206"/>
            <a:ext cx="1193074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ELOCUTIO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9813D0D-DAD7-B0C3-36AC-34764085D69B}"/>
              </a:ext>
            </a:extLst>
          </p:cNvPr>
          <p:cNvSpPr txBox="1"/>
          <p:nvPr/>
        </p:nvSpPr>
        <p:spPr>
          <a:xfrm>
            <a:off x="130626" y="1478380"/>
            <a:ext cx="11930745" cy="532453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tx1"/>
                </a:solidFill>
              </a:rPr>
              <a:t>Scelta delle parole</a:t>
            </a:r>
          </a:p>
          <a:p>
            <a:pPr marL="285750" indent="-28575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Chiarezza</a:t>
            </a:r>
          </a:p>
          <a:p>
            <a:pPr marL="285750" indent="-28575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Comprensibilità (frasi coordinate e brevi; linguaggio concreto e non astratto; spiegare temini complessi; logicità generale del discorso; occhio alla –doppia – negazione)</a:t>
            </a:r>
          </a:p>
          <a:p>
            <a:endParaRPr lang="it-IT" sz="1400" dirty="0">
              <a:solidFill>
                <a:schemeClr val="tx1"/>
              </a:solidFill>
            </a:endParaRPr>
          </a:p>
          <a:p>
            <a:r>
              <a:rPr lang="it-IT" sz="2400" b="1" dirty="0">
                <a:solidFill>
                  <a:schemeClr val="tx1"/>
                </a:solidFill>
              </a:rPr>
              <a:t>Cura del «</a:t>
            </a:r>
            <a:r>
              <a:rPr lang="it-IT" sz="2400" b="1" dirty="0" err="1">
                <a:solidFill>
                  <a:schemeClr val="tx1"/>
                </a:solidFill>
              </a:rPr>
              <a:t>paraverbale</a:t>
            </a:r>
            <a:r>
              <a:rPr lang="it-IT" sz="2400" b="1" dirty="0">
                <a:solidFill>
                  <a:schemeClr val="tx1"/>
                </a:solidFill>
              </a:rPr>
              <a:t>»</a:t>
            </a:r>
          </a:p>
          <a:p>
            <a:pPr marL="285750" indent="-285750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Tono, volume, ritmo del parlare</a:t>
            </a:r>
          </a:p>
          <a:p>
            <a:pPr marL="285750" indent="-285750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I «colori» della voce</a:t>
            </a:r>
          </a:p>
          <a:p>
            <a:pPr marL="492125" lvl="1" indent="-196850">
              <a:buFontTx/>
              <a:buChar char="-"/>
              <a:tabLst>
                <a:tab pos="436563" algn="l"/>
              </a:tabLst>
            </a:pPr>
            <a:r>
              <a:rPr lang="it-IT" sz="2000" i="1" dirty="0">
                <a:solidFill>
                  <a:schemeClr val="tx1"/>
                </a:solidFill>
              </a:rPr>
              <a:t>Bianco</a:t>
            </a:r>
            <a:r>
              <a:rPr lang="it-IT" sz="2000" dirty="0">
                <a:solidFill>
                  <a:schemeClr val="tx1"/>
                </a:solidFill>
              </a:rPr>
              <a:t>: pulito, chiaro, cronachistico;</a:t>
            </a:r>
          </a:p>
          <a:p>
            <a:pPr marL="492125" lvl="1" indent="-196850">
              <a:buFontTx/>
              <a:buChar char="-"/>
              <a:tabLst>
                <a:tab pos="436563" algn="l"/>
              </a:tabLst>
            </a:pPr>
            <a:r>
              <a:rPr lang="it-IT" sz="2000" i="1" dirty="0">
                <a:solidFill>
                  <a:schemeClr val="tx1"/>
                </a:solidFill>
              </a:rPr>
              <a:t>Nero</a:t>
            </a:r>
            <a:r>
              <a:rPr lang="it-IT" sz="2000" dirty="0">
                <a:solidFill>
                  <a:schemeClr val="tx1"/>
                </a:solidFill>
              </a:rPr>
              <a:t>: deciso, lapidario, di separazione;</a:t>
            </a:r>
          </a:p>
          <a:p>
            <a:pPr marL="492125" lvl="1" indent="-196850">
              <a:buFontTx/>
              <a:buChar char="-"/>
              <a:tabLst>
                <a:tab pos="436563" algn="l"/>
              </a:tabLst>
            </a:pPr>
            <a:r>
              <a:rPr lang="it-IT" sz="2000" i="1" dirty="0">
                <a:solidFill>
                  <a:schemeClr val="tx1"/>
                </a:solidFill>
              </a:rPr>
              <a:t>Giallo</a:t>
            </a:r>
            <a:r>
              <a:rPr lang="it-IT" sz="2000" dirty="0">
                <a:solidFill>
                  <a:schemeClr val="tx1"/>
                </a:solidFill>
              </a:rPr>
              <a:t>: emotivo, sincopato, musicale;</a:t>
            </a:r>
          </a:p>
          <a:p>
            <a:pPr marL="492125" lvl="1" indent="-196850">
              <a:buFontTx/>
              <a:buChar char="-"/>
              <a:tabLst>
                <a:tab pos="436563" algn="l"/>
              </a:tabLst>
            </a:pPr>
            <a:r>
              <a:rPr lang="it-IT" sz="2000" i="1" dirty="0">
                <a:solidFill>
                  <a:schemeClr val="tx1"/>
                </a:solidFill>
              </a:rPr>
              <a:t>Rosso</a:t>
            </a:r>
            <a:r>
              <a:rPr lang="it-IT" sz="2000" dirty="0">
                <a:solidFill>
                  <a:schemeClr val="tx1"/>
                </a:solidFill>
              </a:rPr>
              <a:t>: rabbia e nervosismo, tono burrascoso, volume alto;</a:t>
            </a:r>
          </a:p>
          <a:p>
            <a:pPr marL="492125" lvl="1" indent="-196850">
              <a:buFontTx/>
              <a:buChar char="-"/>
              <a:tabLst>
                <a:tab pos="436563" algn="l"/>
              </a:tabLst>
            </a:pPr>
            <a:r>
              <a:rPr lang="it-IT" sz="2000" i="1" dirty="0">
                <a:solidFill>
                  <a:schemeClr val="tx1"/>
                </a:solidFill>
              </a:rPr>
              <a:t>Verde</a:t>
            </a:r>
            <a:r>
              <a:rPr lang="it-IT" sz="2000" dirty="0">
                <a:solidFill>
                  <a:schemeClr val="tx1"/>
                </a:solidFill>
              </a:rPr>
              <a:t>: volume medio/neutro, tono avvolgente e caldo;</a:t>
            </a:r>
          </a:p>
          <a:p>
            <a:pPr marL="492125" lvl="1" indent="-196850">
              <a:buFontTx/>
              <a:buChar char="-"/>
              <a:tabLst>
                <a:tab pos="436563" algn="l"/>
              </a:tabLst>
            </a:pPr>
            <a:r>
              <a:rPr lang="it-IT" sz="2000" i="1" dirty="0">
                <a:solidFill>
                  <a:schemeClr val="tx1"/>
                </a:solidFill>
              </a:rPr>
              <a:t>Blu</a:t>
            </a:r>
            <a:r>
              <a:rPr lang="it-IT" sz="2000" dirty="0">
                <a:solidFill>
                  <a:schemeClr val="tx1"/>
                </a:solidFill>
              </a:rPr>
              <a:t>: tono dolce e benevolo</a:t>
            </a:r>
            <a:r>
              <a:rPr lang="it-IT" sz="24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43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464C4-A5C3-E7AD-F4BA-35C14298C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6364827-ADB7-843D-D85F-50B5D590B22E}"/>
              </a:ext>
            </a:extLst>
          </p:cNvPr>
          <p:cNvSpPr txBox="1"/>
          <p:nvPr/>
        </p:nvSpPr>
        <p:spPr>
          <a:xfrm>
            <a:off x="-165463" y="204431"/>
            <a:ext cx="12226835" cy="461665"/>
          </a:xfrm>
          <a:prstGeom prst="rect">
            <a:avLst/>
          </a:prstGeom>
          <a:solidFill>
            <a:schemeClr val="accent1">
              <a:lumMod val="75000"/>
              <a:alpha val="85882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it-IT" sz="1200" dirty="0"/>
              <a:t>01 dicembre 2025 – LEZIONE 7</a:t>
            </a:r>
          </a:p>
          <a:p>
            <a:pPr algn="r"/>
            <a:r>
              <a:rPr lang="it-IT" sz="1200" dirty="0"/>
              <a:t>«PROPORRE» L’OMELIA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D1B2B18-FBAB-CED6-4D2D-C3B3A2C28179}"/>
              </a:ext>
            </a:extLst>
          </p:cNvPr>
          <p:cNvSpPr txBox="1"/>
          <p:nvPr/>
        </p:nvSpPr>
        <p:spPr>
          <a:xfrm>
            <a:off x="130625" y="1215056"/>
            <a:ext cx="1193074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ACTIO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B751396-EA72-2EB4-2D6F-AED5093E248B}"/>
              </a:ext>
            </a:extLst>
          </p:cNvPr>
          <p:cNvSpPr txBox="1"/>
          <p:nvPr/>
        </p:nvSpPr>
        <p:spPr>
          <a:xfrm>
            <a:off x="130625" y="1657965"/>
            <a:ext cx="11930745" cy="4524315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tx1"/>
                </a:solidFill>
              </a:rPr>
              <a:t>È il non verbale della comunicazione</a:t>
            </a:r>
          </a:p>
          <a:p>
            <a:pPr marL="285750" indent="-285750" algn="just">
              <a:buFontTx/>
              <a:buChar char="-"/>
            </a:pPr>
            <a:r>
              <a:rPr lang="it-IT" sz="2400" i="1" dirty="0">
                <a:solidFill>
                  <a:schemeClr val="tx1"/>
                </a:solidFill>
              </a:rPr>
              <a:t>Postura</a:t>
            </a:r>
            <a:r>
              <a:rPr lang="it-IT" sz="2400" dirty="0">
                <a:solidFill>
                  <a:schemeClr val="tx1"/>
                </a:solidFill>
              </a:rPr>
              <a:t>: in piedi, seduti. Suggerisco all’ambone e di non camminare</a:t>
            </a:r>
          </a:p>
          <a:p>
            <a:pPr marL="285750" indent="-285750" algn="just">
              <a:buFontTx/>
              <a:buChar char="-"/>
            </a:pPr>
            <a:r>
              <a:rPr lang="it-IT" sz="2400" i="1" dirty="0">
                <a:solidFill>
                  <a:schemeClr val="tx1"/>
                </a:solidFill>
              </a:rPr>
              <a:t>Sguardo</a:t>
            </a:r>
            <a:r>
              <a:rPr lang="it-IT" sz="2400" dirty="0">
                <a:solidFill>
                  <a:schemeClr val="tx1"/>
                </a:solidFill>
              </a:rPr>
              <a:t>: alzare lo sguardo, guardare l’assemblea ma non fissare qualcuno, soprattutto se pensiamo che quanto diciamo… lo riguarda…</a:t>
            </a:r>
          </a:p>
          <a:p>
            <a:pPr marL="285750" indent="-285750" algn="just">
              <a:buFontTx/>
              <a:buChar char="-"/>
            </a:pPr>
            <a:r>
              <a:rPr lang="it-IT" sz="2400" i="1" dirty="0">
                <a:solidFill>
                  <a:schemeClr val="tx1"/>
                </a:solidFill>
              </a:rPr>
              <a:t>Espressione del volto</a:t>
            </a:r>
            <a:r>
              <a:rPr lang="it-IT" sz="2400" dirty="0">
                <a:solidFill>
                  <a:schemeClr val="tx1"/>
                </a:solidFill>
              </a:rPr>
              <a:t>: molto soggettiva; coerenza con quanto enunciato. Occhio all’ilarità/ironia che sfocia nel teatrale.</a:t>
            </a:r>
          </a:p>
          <a:p>
            <a:pPr marL="285750" indent="-285750" algn="just">
              <a:buFontTx/>
              <a:buChar char="-"/>
            </a:pPr>
            <a:r>
              <a:rPr lang="it-IT" sz="2400" i="1" dirty="0">
                <a:solidFill>
                  <a:schemeClr val="tx1"/>
                </a:solidFill>
              </a:rPr>
              <a:t>Gesti con braccia e mani: </a:t>
            </a:r>
            <a:r>
              <a:rPr lang="it-IT" sz="2400" dirty="0">
                <a:solidFill>
                  <a:schemeClr val="tx1"/>
                </a:solidFill>
              </a:rPr>
              <a:t>sono inevitabili, a volte necessari da modulare sull’uditorio</a:t>
            </a:r>
          </a:p>
          <a:p>
            <a:pPr marL="285750" indent="-285750" algn="just">
              <a:buFontTx/>
              <a:buChar char="-"/>
            </a:pPr>
            <a:r>
              <a:rPr lang="it-IT" sz="2400" i="1" dirty="0">
                <a:solidFill>
                  <a:schemeClr val="tx1"/>
                </a:solidFill>
              </a:rPr>
              <a:t>Coerenza con quanto viene detto oralmente</a:t>
            </a:r>
          </a:p>
          <a:p>
            <a:pPr marL="285750" indent="-285750" algn="just">
              <a:buFontTx/>
              <a:buChar char="-"/>
            </a:pPr>
            <a:r>
              <a:rPr lang="it-IT" sz="2400" i="1" dirty="0">
                <a:solidFill>
                  <a:schemeClr val="tx1"/>
                </a:solidFill>
              </a:rPr>
              <a:t>Prossemica</a:t>
            </a:r>
            <a:r>
              <a:rPr lang="it-IT" sz="2000" dirty="0">
                <a:solidFill>
                  <a:schemeClr val="tx1"/>
                </a:solidFill>
              </a:rPr>
              <a:t>. Nella </a:t>
            </a:r>
            <a:r>
              <a:rPr lang="it-IT" sz="2400" dirty="0">
                <a:solidFill>
                  <a:schemeClr val="tx1"/>
                </a:solidFill>
              </a:rPr>
              <a:t>liturgia « si incede » : dare tempo ai gesti di compiersi ! </a:t>
            </a:r>
          </a:p>
          <a:p>
            <a:pPr marL="285750" indent="-285750" algn="just">
              <a:buFontTx/>
              <a:buChar char="-"/>
            </a:pPr>
            <a:r>
              <a:rPr lang="it-IT" sz="2400" i="1" dirty="0">
                <a:solidFill>
                  <a:schemeClr val="tx1"/>
                </a:solidFill>
              </a:rPr>
              <a:t>Slide… immagini… simboli… : </a:t>
            </a:r>
            <a:r>
              <a:rPr lang="it-IT" sz="2400" dirty="0">
                <a:solidFill>
                  <a:schemeClr val="tx1"/>
                </a:solidFill>
              </a:rPr>
              <a:t>non un no assoluto ma occhio al «cuore» dell’omelia ! 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B956DE0-CD78-3EC1-B6B3-5D5622E2EB6D}"/>
              </a:ext>
            </a:extLst>
          </p:cNvPr>
          <p:cNvSpPr txBox="1"/>
          <p:nvPr/>
        </p:nvSpPr>
        <p:spPr>
          <a:xfrm>
            <a:off x="130626" y="666096"/>
            <a:ext cx="11930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Alcuni spunti dalla retorica classica</a:t>
            </a:r>
            <a:endParaRPr lang="it-IT" sz="2000" i="1" dirty="0"/>
          </a:p>
        </p:txBody>
      </p:sp>
    </p:spTree>
    <p:extLst>
      <p:ext uri="{BB962C8B-B14F-4D97-AF65-F5344CB8AC3E}">
        <p14:creationId xmlns:p14="http://schemas.microsoft.com/office/powerpoint/2010/main" val="257639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C7EDA-13EE-1EB9-2AE0-5C4735AF2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39FC922-8897-EB5A-9FB7-5F09EBE842BA}"/>
              </a:ext>
            </a:extLst>
          </p:cNvPr>
          <p:cNvSpPr txBox="1"/>
          <p:nvPr/>
        </p:nvSpPr>
        <p:spPr>
          <a:xfrm>
            <a:off x="-165463" y="204431"/>
            <a:ext cx="12226835" cy="461665"/>
          </a:xfrm>
          <a:prstGeom prst="rect">
            <a:avLst/>
          </a:prstGeom>
          <a:solidFill>
            <a:schemeClr val="accent1">
              <a:lumMod val="75000"/>
              <a:alpha val="85882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it-IT" sz="1200" dirty="0"/>
              <a:t>01 dicembre 2025 – LEZIONE 7</a:t>
            </a:r>
          </a:p>
          <a:p>
            <a:pPr algn="r"/>
            <a:r>
              <a:rPr lang="it-IT" sz="1200" dirty="0"/>
              <a:t>«PROPORRE» L’OMELIA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8EC5532-20A4-A9E0-69F4-E62F14FE7126}"/>
              </a:ext>
            </a:extLst>
          </p:cNvPr>
          <p:cNvSpPr txBox="1"/>
          <p:nvPr/>
        </p:nvSpPr>
        <p:spPr>
          <a:xfrm>
            <a:off x="130626" y="1204039"/>
            <a:ext cx="11930747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MEMORIA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95C0FCF-6A65-5471-8218-5C78F2E38C5C}"/>
              </a:ext>
            </a:extLst>
          </p:cNvPr>
          <p:cNvSpPr txBox="1"/>
          <p:nvPr/>
        </p:nvSpPr>
        <p:spPr>
          <a:xfrm>
            <a:off x="130625" y="1713050"/>
            <a:ext cx="11930747" cy="267765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tx1"/>
                </a:solidFill>
              </a:rPr>
              <a:t>Un «discorso» da </a:t>
            </a:r>
            <a:r>
              <a:rPr lang="it-IT" sz="2400" b="1" i="1" dirty="0">
                <a:solidFill>
                  <a:schemeClr val="tx1"/>
                </a:solidFill>
              </a:rPr>
              <a:t>pronunciare</a:t>
            </a:r>
          </a:p>
          <a:p>
            <a:pPr marL="285750" indent="-28575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Meglio non leggere a meno che non lo si sappia fare in maniera vivace e calorosa, senza perdere il contatto visivo con l’assemblea;</a:t>
            </a:r>
          </a:p>
          <a:p>
            <a:pPr marL="285750" indent="-28575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Preferibile uno schema, di facile e immediata lettura.</a:t>
            </a:r>
          </a:p>
          <a:p>
            <a:pPr marL="285750" indent="-28575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Preparare bene introduzione e conclusione.</a:t>
            </a:r>
          </a:p>
          <a:p>
            <a:pPr marL="285750" indent="-285750" algn="just">
              <a:buFontTx/>
              <a:buChar char="-"/>
            </a:pPr>
            <a:r>
              <a:rPr lang="it-IT" sz="2400" dirty="0">
                <a:solidFill>
                  <a:schemeClr val="tx1"/>
                </a:solidFill>
              </a:rPr>
              <a:t>Avere «in mente» l’obbiettivo e il titolo dell’omelia, per tornare al cuore del pensiero in caso di smarrimento.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1BE8B79-1ADA-9434-A268-EA41F1639D75}"/>
              </a:ext>
            </a:extLst>
          </p:cNvPr>
          <p:cNvSpPr txBox="1"/>
          <p:nvPr/>
        </p:nvSpPr>
        <p:spPr>
          <a:xfrm>
            <a:off x="130626" y="666096"/>
            <a:ext cx="11930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Alcuni spunti dalla retorica classica</a:t>
            </a:r>
            <a:endParaRPr lang="it-IT" sz="2000" i="1" dirty="0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91DD7E45-73CF-AE77-D62D-EDC399EC2547}"/>
              </a:ext>
            </a:extLst>
          </p:cNvPr>
          <p:cNvSpPr/>
          <p:nvPr/>
        </p:nvSpPr>
        <p:spPr>
          <a:xfrm>
            <a:off x="341523" y="4530386"/>
            <a:ext cx="1784731" cy="112357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Rumori </a:t>
            </a:r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FB715203-C708-C8A8-849A-68EC01FA9A9E}"/>
              </a:ext>
            </a:extLst>
          </p:cNvPr>
          <p:cNvSpPr/>
          <p:nvPr/>
        </p:nvSpPr>
        <p:spPr>
          <a:xfrm>
            <a:off x="1800133" y="5283852"/>
            <a:ext cx="2178986" cy="136971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Spostamenti </a:t>
            </a:r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B5D0CE6B-8F24-657E-9946-C9AE2046B830}"/>
              </a:ext>
            </a:extLst>
          </p:cNvPr>
          <p:cNvSpPr/>
          <p:nvPr/>
        </p:nvSpPr>
        <p:spPr>
          <a:xfrm>
            <a:off x="3799901" y="4530385"/>
            <a:ext cx="2629361" cy="1369717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Proclamazione delle scritture  </a:t>
            </a:r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98F04351-5715-E792-369A-69BA15CFBD9F}"/>
              </a:ext>
            </a:extLst>
          </p:cNvPr>
          <p:cNvSpPr/>
          <p:nvPr/>
        </p:nvSpPr>
        <p:spPr>
          <a:xfrm>
            <a:off x="6429262" y="5128994"/>
            <a:ext cx="2629361" cy="1508619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Problemi tecnici (luci, microfono, …) </a:t>
            </a:r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53E2EDCF-D0A4-70D0-9EB9-3779F5C72154}"/>
              </a:ext>
            </a:extLst>
          </p:cNvPr>
          <p:cNvSpPr/>
          <p:nvPr/>
        </p:nvSpPr>
        <p:spPr>
          <a:xfrm>
            <a:off x="9058623" y="4505919"/>
            <a:ext cx="2989241" cy="1394183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L’imponderabile</a:t>
            </a:r>
            <a:r>
              <a:rPr lang="it-IT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341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59713-11AB-E40B-DD7F-8EA86438C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487D381-9CF6-49BE-ABD0-626F7660626A}"/>
              </a:ext>
            </a:extLst>
          </p:cNvPr>
          <p:cNvSpPr txBox="1"/>
          <p:nvPr/>
        </p:nvSpPr>
        <p:spPr>
          <a:xfrm>
            <a:off x="-165463" y="204431"/>
            <a:ext cx="12226835" cy="461665"/>
          </a:xfrm>
          <a:prstGeom prst="rect">
            <a:avLst/>
          </a:prstGeom>
          <a:solidFill>
            <a:schemeClr val="accent1">
              <a:lumMod val="75000"/>
              <a:alpha val="85882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it-IT" sz="1200" dirty="0"/>
              <a:t>01 dicembre 2025 – LEZIONE 7</a:t>
            </a:r>
          </a:p>
          <a:p>
            <a:pPr algn="r"/>
            <a:r>
              <a:rPr lang="it-IT" sz="1200" dirty="0"/>
              <a:t>«PROPORRE» L’OMELIA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6FFBE58-190B-EFC1-CFE8-6F4C45673558}"/>
              </a:ext>
            </a:extLst>
          </p:cNvPr>
          <p:cNvSpPr txBox="1"/>
          <p:nvPr/>
        </p:nvSpPr>
        <p:spPr>
          <a:xfrm>
            <a:off x="130626" y="666096"/>
            <a:ext cx="11930746" cy="4616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La gestione dell’ansia</a:t>
            </a:r>
            <a:endParaRPr lang="it-IT" sz="2400" i="1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B0F52E5-A7FF-61B4-1426-55B015AC61F3}"/>
              </a:ext>
            </a:extLst>
          </p:cNvPr>
          <p:cNvSpPr txBox="1"/>
          <p:nvPr/>
        </p:nvSpPr>
        <p:spPr>
          <a:xfrm>
            <a:off x="250634" y="1127761"/>
            <a:ext cx="5390002" cy="55624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  <a:buNone/>
            </a:pPr>
            <a:r>
              <a:rPr lang="it-IT" sz="1600" b="1" i="0" dirty="0">
                <a:solidFill>
                  <a:srgbClr val="303A43"/>
                </a:solidFill>
                <a:effectLst/>
              </a:rPr>
              <a:t>Che cos’è l’ansia?</a:t>
            </a:r>
          </a:p>
          <a:p>
            <a:pPr algn="just">
              <a:lnSpc>
                <a:spcPts val="2100"/>
              </a:lnSpc>
              <a:buNone/>
            </a:pPr>
            <a:r>
              <a:rPr lang="it-IT" sz="1600" b="0" i="0" dirty="0">
                <a:solidFill>
                  <a:srgbClr val="24303B"/>
                </a:solidFill>
                <a:effectLst/>
              </a:rPr>
              <a:t>L’ansia nasce come una risposta fisiologica a situazioni di allarme. </a:t>
            </a:r>
            <a:r>
              <a:rPr lang="it-IT" sz="1600" b="1" i="0" dirty="0">
                <a:solidFill>
                  <a:srgbClr val="24303B"/>
                </a:solidFill>
                <a:effectLst/>
              </a:rPr>
              <a:t>Di per sé quindi non è una situazione patologica</a:t>
            </a:r>
            <a:r>
              <a:rPr lang="it-IT" sz="1600" b="0" i="0" dirty="0">
                <a:solidFill>
                  <a:srgbClr val="24303B"/>
                </a:solidFill>
                <a:effectLst/>
              </a:rPr>
              <a:t>, ma lo diventa se la risposta rispetto allo stimolo è eccessiva ed influenza negativamente la vita di ogni giorno.</a:t>
            </a:r>
          </a:p>
          <a:p>
            <a:pPr algn="just">
              <a:lnSpc>
                <a:spcPts val="2400"/>
              </a:lnSpc>
              <a:buNone/>
            </a:pPr>
            <a:br>
              <a:rPr lang="it-IT" sz="1600" b="1" i="0" dirty="0">
                <a:solidFill>
                  <a:srgbClr val="303A43"/>
                </a:solidFill>
                <a:effectLst/>
              </a:rPr>
            </a:br>
            <a:r>
              <a:rPr lang="it-IT" sz="1600" b="1" i="0" dirty="0">
                <a:solidFill>
                  <a:srgbClr val="303A43"/>
                </a:solidFill>
                <a:effectLst/>
              </a:rPr>
              <a:t>Ma perché si ‘attiva’ l’ansia?</a:t>
            </a:r>
          </a:p>
          <a:p>
            <a:pPr algn="just">
              <a:lnSpc>
                <a:spcPts val="2100"/>
              </a:lnSpc>
              <a:buNone/>
            </a:pPr>
            <a:r>
              <a:rPr lang="it-IT" sz="1600" b="0" i="0" dirty="0">
                <a:solidFill>
                  <a:srgbClr val="24303B"/>
                </a:solidFill>
                <a:effectLst/>
              </a:rPr>
              <a:t>È un </a:t>
            </a:r>
            <a:r>
              <a:rPr lang="it-IT" sz="1600" b="1" i="0" dirty="0">
                <a:solidFill>
                  <a:srgbClr val="24303B"/>
                </a:solidFill>
                <a:effectLst/>
              </a:rPr>
              <a:t>meccanismo fisiologico</a:t>
            </a:r>
            <a:r>
              <a:rPr lang="it-IT" sz="1600" b="0" i="0" dirty="0">
                <a:solidFill>
                  <a:srgbClr val="24303B"/>
                </a:solidFill>
                <a:effectLst/>
              </a:rPr>
              <a:t>, che ci consente di affrontare al meglio situazioni di tensione. Siamo più attivi, energici, concentrati. È molto soggettiva perché dipende anche dal carattere e dal vissuto di una persona, ma una volta superato l’evento scatenante, tutto torna alla normalità. È normale, e </a:t>
            </a:r>
            <a:r>
              <a:rPr lang="it-IT" sz="1600" b="1" i="0" dirty="0">
                <a:solidFill>
                  <a:srgbClr val="24303B"/>
                </a:solidFill>
                <a:effectLst/>
              </a:rPr>
              <a:t>per così dire utile</a:t>
            </a:r>
            <a:r>
              <a:rPr lang="it-IT" sz="1600" b="0" i="0" dirty="0">
                <a:solidFill>
                  <a:srgbClr val="24303B"/>
                </a:solidFill>
                <a:effectLst/>
              </a:rPr>
              <a:t>, essere agitati e provare ansia ad esempio quando si va a un colloquio di lavoro, a un esame o si inizia qualcosa di nuovo. Si tratta di situazioni ordinarie.</a:t>
            </a:r>
          </a:p>
          <a:p>
            <a:pPr algn="just">
              <a:lnSpc>
                <a:spcPts val="2100"/>
              </a:lnSpc>
              <a:buNone/>
            </a:pPr>
            <a:endParaRPr lang="it-IT" sz="1200" dirty="0">
              <a:solidFill>
                <a:srgbClr val="24303B"/>
              </a:solidFill>
              <a:hlinkClick r:id="rId2"/>
            </a:endParaRPr>
          </a:p>
          <a:p>
            <a:pPr algn="just">
              <a:lnSpc>
                <a:spcPts val="2100"/>
              </a:lnSpc>
              <a:buNone/>
            </a:pPr>
            <a:r>
              <a:rPr lang="it-IT" sz="1200" dirty="0">
                <a:solidFill>
                  <a:srgbClr val="24303B"/>
                </a:solidFill>
                <a:hlinkClick r:id="rId2"/>
              </a:rPr>
              <a:t>https://www.policlinico.mi.it/news/2023-04-17/2507/ansia-che-cose-da-dove-nasce-e-come-guarirne</a:t>
            </a:r>
            <a:r>
              <a:rPr lang="it-IT" sz="1200" dirty="0">
                <a:solidFill>
                  <a:srgbClr val="24303B"/>
                </a:solidFill>
              </a:rPr>
              <a:t> </a:t>
            </a:r>
            <a:endParaRPr lang="it-IT" sz="1200" b="0" i="0" dirty="0">
              <a:solidFill>
                <a:srgbClr val="24303B"/>
              </a:solidFill>
              <a:effectLst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893556E-E389-2959-6403-5308EC00D0FB}"/>
              </a:ext>
            </a:extLst>
          </p:cNvPr>
          <p:cNvSpPr txBox="1"/>
          <p:nvPr/>
        </p:nvSpPr>
        <p:spPr>
          <a:xfrm>
            <a:off x="5805885" y="1165740"/>
            <a:ext cx="625548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Due estremi: </a:t>
            </a:r>
            <a:r>
              <a:rPr lang="it-IT" b="1" dirty="0" err="1"/>
              <a:t>iperansietà</a:t>
            </a:r>
            <a:r>
              <a:rPr lang="it-IT" b="1" dirty="0"/>
              <a:t> vs assenza di « tensione »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3413D48-4DBB-2FE0-908F-FA9EEB22A5C7}"/>
              </a:ext>
            </a:extLst>
          </p:cNvPr>
          <p:cNvSpPr txBox="1"/>
          <p:nvPr/>
        </p:nvSpPr>
        <p:spPr>
          <a:xfrm>
            <a:off x="5805888" y="1638700"/>
            <a:ext cx="6255483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COME CONTROLLARE L’ANSIA ?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D8EB110-2C91-1F85-061C-76CE776D0563}"/>
              </a:ext>
            </a:extLst>
          </p:cNvPr>
          <p:cNvSpPr txBox="1"/>
          <p:nvPr/>
        </p:nvSpPr>
        <p:spPr>
          <a:xfrm>
            <a:off x="5805888" y="2139852"/>
            <a:ext cx="6255483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Consapevolezza di quanto sta accadendo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B78C989-F6D3-9C56-202F-06C9069CA445}"/>
              </a:ext>
            </a:extLst>
          </p:cNvPr>
          <p:cNvSpPr txBox="1"/>
          <p:nvPr/>
        </p:nvSpPr>
        <p:spPr>
          <a:xfrm>
            <a:off x="5805887" y="2641004"/>
            <a:ext cx="625548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Preparazione di uno schema adeguato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9CFB6B5E-AD66-5F23-A3CD-9A28926C9EFE}"/>
              </a:ext>
            </a:extLst>
          </p:cNvPr>
          <p:cNvSpPr txBox="1"/>
          <p:nvPr/>
        </p:nvSpPr>
        <p:spPr>
          <a:xfrm>
            <a:off x="5805887" y="3142156"/>
            <a:ext cx="6255483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Gestione della respirazione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F81EBF2B-BEE2-0BF9-9CB4-AEBCC9532A78}"/>
              </a:ext>
            </a:extLst>
          </p:cNvPr>
          <p:cNvSpPr txBox="1"/>
          <p:nvPr/>
        </p:nvSpPr>
        <p:spPr>
          <a:xfrm>
            <a:off x="5805887" y="3643308"/>
            <a:ext cx="6255483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Integrare e non respingere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AFE0ED66-0ABC-AC26-8E2D-165A34DEA759}"/>
              </a:ext>
            </a:extLst>
          </p:cNvPr>
          <p:cNvSpPr txBox="1"/>
          <p:nvPr/>
        </p:nvSpPr>
        <p:spPr>
          <a:xfrm>
            <a:off x="5805887" y="4144460"/>
            <a:ext cx="6255483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Preparare l’omelia e fare del proprio meglio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70E58E75-B087-90E7-C52A-52C6936F88F7}"/>
              </a:ext>
            </a:extLst>
          </p:cNvPr>
          <p:cNvSpPr txBox="1"/>
          <p:nvPr/>
        </p:nvSpPr>
        <p:spPr>
          <a:xfrm>
            <a:off x="5805886" y="4843916"/>
            <a:ext cx="6255483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UN COINVOLGIMENTO NECESSARIO</a:t>
            </a: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F386CCF7-2E7B-3E26-CBB5-362A98414889}"/>
              </a:ext>
            </a:extLst>
          </p:cNvPr>
          <p:cNvSpPr txBox="1"/>
          <p:nvPr/>
        </p:nvSpPr>
        <p:spPr>
          <a:xfrm>
            <a:off x="5805885" y="5325655"/>
            <a:ext cx="6255483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Una scarsa dose di coinvolgimento rischia la freddezza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A3B2648E-B47D-672E-5557-3898BA7C931A}"/>
              </a:ext>
            </a:extLst>
          </p:cNvPr>
          <p:cNvSpPr txBox="1"/>
          <p:nvPr/>
        </p:nvSpPr>
        <p:spPr>
          <a:xfrm>
            <a:off x="5805885" y="5807394"/>
            <a:ext cx="6255483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Rischio di banalizzare e di presumere</a:t>
            </a:r>
          </a:p>
        </p:txBody>
      </p:sp>
    </p:spTree>
    <p:extLst>
      <p:ext uri="{BB962C8B-B14F-4D97-AF65-F5344CB8AC3E}">
        <p14:creationId xmlns:p14="http://schemas.microsoft.com/office/powerpoint/2010/main" val="382680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000"/>
                            </p:stCondLst>
                            <p:childTnLst>
                              <p:par>
                                <p:cTn id="8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17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gno">
  <a:themeElements>
    <a:clrScheme name="Legn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Legno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egn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128</TotalTime>
  <Words>681</Words>
  <Application>Microsoft Macintosh PowerPoint</Application>
  <PresentationFormat>Widescreen</PresentationFormat>
  <Paragraphs>76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Calibri</vt:lpstr>
      <vt:lpstr>Rockwell</vt:lpstr>
      <vt:lpstr>Rockwell Condensed</vt:lpstr>
      <vt:lpstr>Rockwell Extra Bold</vt:lpstr>
      <vt:lpstr>Wingdings</vt:lpstr>
      <vt:lpstr>Legno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Marco Piovesan</dc:creator>
  <cp:lastModifiedBy>Ufficio Catechistico</cp:lastModifiedBy>
  <cp:revision>1</cp:revision>
  <dcterms:created xsi:type="dcterms:W3CDTF">2025-11-29T16:34:22Z</dcterms:created>
  <dcterms:modified xsi:type="dcterms:W3CDTF">2025-12-01T11:59:52Z</dcterms:modified>
</cp:coreProperties>
</file>